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0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063" y="322910"/>
            <a:ext cx="1703070" cy="528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8937" y="1442084"/>
            <a:ext cx="8666124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0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942"/>
            <a:ext cx="228600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8420"/>
            <a:ext cx="4213225" cy="9779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/>
              <a:t>程序设计与算法</a:t>
            </a:r>
            <a:r>
              <a:rPr dirty="0" sz="3800" spc="5">
                <a:latin typeface="Arial MT"/>
                <a:cs typeface="Arial MT"/>
              </a:rPr>
              <a:t>(</a:t>
            </a:r>
            <a:r>
              <a:rPr dirty="0" sz="3800"/>
              <a:t>一</a:t>
            </a:r>
            <a:r>
              <a:rPr dirty="0" sz="3800"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55"/>
              </a:spcBef>
            </a:pPr>
            <a:r>
              <a:rPr dirty="0" sz="2400" spc="-10">
                <a:latin typeface="Arial MT"/>
                <a:cs typeface="Arial MT"/>
              </a:rPr>
              <a:t>C</a:t>
            </a:r>
            <a:r>
              <a:rPr dirty="0" sz="2400"/>
              <a:t>语言程序设计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97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11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3" name="object 3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9605" y="4721148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加拿大班芙哥伦比亚冰川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7" y="2333625"/>
            <a:ext cx="200977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指针和字符串</a:t>
            </a:r>
            <a:endParaRPr sz="26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2170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8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指针和字符串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6316345" cy="4155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字符串常量的类型就是</a:t>
            </a:r>
            <a:r>
              <a:rPr dirty="0" sz="2000" spc="-65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6F2F9F"/>
                </a:solidFill>
                <a:latin typeface="Microsoft YaHei"/>
                <a:cs typeface="Microsoft YaHei"/>
              </a:rPr>
              <a:t>char</a:t>
            </a:r>
            <a:r>
              <a:rPr dirty="0" sz="2000" spc="-50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字符数组名的类型也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是</a:t>
            </a:r>
            <a:r>
              <a:rPr dirty="0" sz="2000" spc="-75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6F2F9F"/>
                </a:solidFill>
                <a:latin typeface="Microsoft YaHei"/>
                <a:cs typeface="Microsoft YaHei"/>
              </a:rPr>
              <a:t>char</a:t>
            </a:r>
            <a:r>
              <a:rPr dirty="0" sz="2000" spc="-60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 marL="12700" marR="3564890">
              <a:lnSpc>
                <a:spcPct val="100000"/>
              </a:lnSpc>
              <a:spcBef>
                <a:spcPts val="1785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algn="just" marL="927100" marR="508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char </a:t>
            </a:r>
            <a:r>
              <a:rPr dirty="0" sz="1800" b="1">
                <a:latin typeface="Courier New"/>
                <a:cs typeface="Courier New"/>
              </a:rPr>
              <a:t>* p = </a:t>
            </a:r>
            <a:r>
              <a:rPr dirty="0" sz="1800" spc="-10" b="1">
                <a:latin typeface="Courier New"/>
                <a:cs typeface="Courier New"/>
              </a:rPr>
              <a:t>"Please input your name:\n";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cout</a:t>
            </a:r>
            <a:r>
              <a:rPr dirty="0" sz="18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&lt;&lt;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dirty="0" sz="18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2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若不用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cout,</a:t>
            </a:r>
            <a:r>
              <a:rPr dirty="0" sz="1800" spc="-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printf(p)</a:t>
            </a:r>
            <a:r>
              <a:rPr dirty="0" sz="1800" spc="-5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亦可 </a:t>
            </a: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name[20];</a:t>
            </a:r>
            <a:endParaRPr sz="1800">
              <a:latin typeface="Courier New"/>
              <a:cs typeface="Courier New"/>
            </a:endParaRPr>
          </a:p>
          <a:p>
            <a:pPr marL="927100" marR="265049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pName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cin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&gt;&gt;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pName</a:t>
            </a:r>
            <a:r>
              <a:rPr dirty="0" sz="1800" spc="-1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"Your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is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10" b="1">
                <a:latin typeface="Courier New"/>
                <a:cs typeface="Courier New"/>
              </a:rPr>
              <a:t> 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pName;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6728" y="3938015"/>
            <a:ext cx="2559050" cy="833755"/>
            <a:chOff x="6586728" y="3938015"/>
            <a:chExt cx="2559050" cy="83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8252" y="3939539"/>
              <a:ext cx="2555748" cy="8305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88252" y="3939539"/>
              <a:ext cx="2555875" cy="830580"/>
            </a:xfrm>
            <a:custGeom>
              <a:avLst/>
              <a:gdLst/>
              <a:ahLst/>
              <a:cxnLst/>
              <a:rect l="l" t="t" r="r" b="b"/>
              <a:pathLst>
                <a:path w="2555875" h="830579">
                  <a:moveTo>
                    <a:pt x="0" y="830580"/>
                  </a:moveTo>
                  <a:lnTo>
                    <a:pt x="2555748" y="830580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667881" y="3971950"/>
            <a:ext cx="23622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Please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input</a:t>
            </a:r>
            <a:r>
              <a:rPr dirty="0" sz="1600" spc="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your </a:t>
            </a:r>
            <a:r>
              <a:rPr dirty="0" sz="1600" spc="-5">
                <a:latin typeface="Microsoft YaHei"/>
                <a:cs typeface="Microsoft YaHei"/>
              </a:rPr>
              <a:t>name: </a:t>
            </a:r>
            <a:r>
              <a:rPr dirty="0" sz="1600" spc="-455">
                <a:latin typeface="Microsoft YaHei"/>
                <a:cs typeface="Microsoft YaHei"/>
              </a:rPr>
              <a:t> </a:t>
            </a:r>
            <a:r>
              <a:rPr dirty="0" u="sng" sz="1600" spc="-15">
                <a:uFill>
                  <a:solidFill>
                    <a:srgbClr val="000000"/>
                  </a:solidFill>
                </a:uFill>
                <a:latin typeface="Microsoft YaHei"/>
                <a:cs typeface="Microsoft YaHei"/>
              </a:rPr>
              <a:t>Jack↙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45">
                <a:latin typeface="Microsoft YaHei"/>
                <a:cs typeface="Microsoft YaHei"/>
              </a:rPr>
              <a:t>Your</a:t>
            </a:r>
            <a:r>
              <a:rPr dirty="0" sz="1600" spc="-1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name is</a:t>
            </a:r>
            <a:r>
              <a:rPr dirty="0" sz="1600" spc="-15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Jack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8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指针和字符串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5321935" cy="2204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字符数组名的类型也是</a:t>
            </a:r>
            <a:r>
              <a:rPr dirty="0" sz="2000" spc="-50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6F2F9F"/>
                </a:solidFill>
                <a:latin typeface="Microsoft YaHei"/>
                <a:cs typeface="Microsoft YaHei"/>
              </a:rPr>
              <a:t>char</a:t>
            </a:r>
            <a:r>
              <a:rPr dirty="0" sz="2000" spc="-40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*，</a:t>
            </a: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就是一个地址</a:t>
            </a:r>
            <a:endParaRPr sz="2000">
              <a:latin typeface="Microsoft YaHei"/>
              <a:cs typeface="Microsoft YaHei"/>
            </a:endParaRPr>
          </a:p>
          <a:p>
            <a:pPr marL="927100" marR="2474595">
              <a:lnSpc>
                <a:spcPct val="100000"/>
              </a:lnSpc>
              <a:spcBef>
                <a:spcPts val="1785"/>
              </a:spcBef>
            </a:pP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name[20];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scanf("%d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%s</a:t>
            </a:r>
            <a:r>
              <a:rPr dirty="0" sz="1800" spc="-10" b="1">
                <a:latin typeface="Courier New"/>
                <a:cs typeface="Courier New"/>
              </a:rPr>
              <a:t>",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&amp;</a:t>
            </a:r>
            <a:r>
              <a:rPr dirty="0" sz="1800" spc="-10" b="1">
                <a:latin typeface="Courier New"/>
                <a:cs typeface="Courier New"/>
              </a:rPr>
              <a:t>n,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5" b="1">
                <a:solidFill>
                  <a:srgbClr val="070CEB"/>
                </a:solidFill>
                <a:latin typeface="Courier New"/>
                <a:cs typeface="Courier New"/>
              </a:rPr>
              <a:t>name</a:t>
            </a:r>
            <a:r>
              <a:rPr dirty="0" sz="1800" spc="-15" b="1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cin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字符串操作库函数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3037" y="620776"/>
            <a:ext cx="8582660" cy="4402455"/>
            <a:chOff x="173037" y="620776"/>
            <a:chExt cx="8582660" cy="4402455"/>
          </a:xfrm>
        </p:grpSpPr>
        <p:sp>
          <p:nvSpPr>
            <p:cNvPr id="5" name="object 5"/>
            <p:cNvSpPr/>
            <p:nvPr/>
          </p:nvSpPr>
          <p:spPr>
            <a:xfrm>
              <a:off x="179387" y="627113"/>
              <a:ext cx="8569960" cy="244475"/>
            </a:xfrm>
            <a:custGeom>
              <a:avLst/>
              <a:gdLst/>
              <a:ahLst/>
              <a:cxnLst/>
              <a:rect l="l" t="t" r="r" b="b"/>
              <a:pathLst>
                <a:path w="8569960" h="244475">
                  <a:moveTo>
                    <a:pt x="2287524" y="0"/>
                  </a:moveTo>
                  <a:lnTo>
                    <a:pt x="0" y="0"/>
                  </a:lnTo>
                  <a:lnTo>
                    <a:pt x="0" y="243852"/>
                  </a:lnTo>
                  <a:lnTo>
                    <a:pt x="2287524" y="243852"/>
                  </a:lnTo>
                  <a:lnTo>
                    <a:pt x="2287524" y="0"/>
                  </a:lnTo>
                  <a:close/>
                </a:path>
                <a:path w="8569960" h="244475">
                  <a:moveTo>
                    <a:pt x="8569388" y="0"/>
                  </a:moveTo>
                  <a:lnTo>
                    <a:pt x="2287587" y="0"/>
                  </a:lnTo>
                  <a:lnTo>
                    <a:pt x="2287587" y="243852"/>
                  </a:lnTo>
                  <a:lnTo>
                    <a:pt x="8569388" y="243852"/>
                  </a:lnTo>
                  <a:lnTo>
                    <a:pt x="85693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3037" y="620776"/>
              <a:ext cx="8582660" cy="4402455"/>
            </a:xfrm>
            <a:custGeom>
              <a:avLst/>
              <a:gdLst/>
              <a:ahLst/>
              <a:cxnLst/>
              <a:rect l="l" t="t" r="r" b="b"/>
              <a:pathLst>
                <a:path w="8582660" h="4402455">
                  <a:moveTo>
                    <a:pt x="2293937" y="0"/>
                  </a:moveTo>
                  <a:lnTo>
                    <a:pt x="2293937" y="4402080"/>
                  </a:lnTo>
                </a:path>
                <a:path w="8582660" h="4402455">
                  <a:moveTo>
                    <a:pt x="0" y="250189"/>
                  </a:moveTo>
                  <a:lnTo>
                    <a:pt x="8582088" y="250189"/>
                  </a:lnTo>
                </a:path>
                <a:path w="8582660" h="4402455">
                  <a:moveTo>
                    <a:pt x="0" y="494029"/>
                  </a:moveTo>
                  <a:lnTo>
                    <a:pt x="8582088" y="494029"/>
                  </a:lnTo>
                </a:path>
                <a:path w="8582660" h="4402455">
                  <a:moveTo>
                    <a:pt x="0" y="737870"/>
                  </a:moveTo>
                  <a:lnTo>
                    <a:pt x="8582088" y="737870"/>
                  </a:lnTo>
                </a:path>
                <a:path w="8582660" h="4402455">
                  <a:moveTo>
                    <a:pt x="0" y="981710"/>
                  </a:moveTo>
                  <a:lnTo>
                    <a:pt x="8582088" y="981710"/>
                  </a:lnTo>
                </a:path>
                <a:path w="8582660" h="4402455">
                  <a:moveTo>
                    <a:pt x="0" y="1225550"/>
                  </a:moveTo>
                  <a:lnTo>
                    <a:pt x="8582088" y="1225550"/>
                  </a:lnTo>
                </a:path>
                <a:path w="8582660" h="4402455">
                  <a:moveTo>
                    <a:pt x="0" y="1469390"/>
                  </a:moveTo>
                  <a:lnTo>
                    <a:pt x="8582088" y="1469390"/>
                  </a:lnTo>
                </a:path>
                <a:path w="8582660" h="4402455">
                  <a:moveTo>
                    <a:pt x="0" y="1713230"/>
                  </a:moveTo>
                  <a:lnTo>
                    <a:pt x="8582088" y="1713230"/>
                  </a:lnTo>
                </a:path>
                <a:path w="8582660" h="4402455">
                  <a:moveTo>
                    <a:pt x="0" y="1957197"/>
                  </a:moveTo>
                  <a:lnTo>
                    <a:pt x="8582088" y="1957197"/>
                  </a:lnTo>
                </a:path>
                <a:path w="8582660" h="4402455">
                  <a:moveTo>
                    <a:pt x="0" y="2201037"/>
                  </a:moveTo>
                  <a:lnTo>
                    <a:pt x="8582088" y="2201037"/>
                  </a:lnTo>
                </a:path>
                <a:path w="8582660" h="4402455">
                  <a:moveTo>
                    <a:pt x="0" y="2444877"/>
                  </a:moveTo>
                  <a:lnTo>
                    <a:pt x="8582088" y="2444877"/>
                  </a:lnTo>
                </a:path>
                <a:path w="8582660" h="4402455">
                  <a:moveTo>
                    <a:pt x="0" y="2688717"/>
                  </a:moveTo>
                  <a:lnTo>
                    <a:pt x="8582088" y="2688717"/>
                  </a:lnTo>
                </a:path>
                <a:path w="8582660" h="4402455">
                  <a:moveTo>
                    <a:pt x="0" y="2932557"/>
                  </a:moveTo>
                  <a:lnTo>
                    <a:pt x="8582088" y="2932557"/>
                  </a:lnTo>
                </a:path>
                <a:path w="8582660" h="4402455">
                  <a:moveTo>
                    <a:pt x="0" y="3176397"/>
                  </a:moveTo>
                  <a:lnTo>
                    <a:pt x="8582088" y="3176397"/>
                  </a:lnTo>
                </a:path>
                <a:path w="8582660" h="4402455">
                  <a:moveTo>
                    <a:pt x="0" y="3420300"/>
                  </a:moveTo>
                  <a:lnTo>
                    <a:pt x="8582088" y="3420300"/>
                  </a:lnTo>
                </a:path>
                <a:path w="8582660" h="4402455">
                  <a:moveTo>
                    <a:pt x="0" y="3664153"/>
                  </a:moveTo>
                  <a:lnTo>
                    <a:pt x="8582088" y="3664153"/>
                  </a:lnTo>
                </a:path>
                <a:path w="8582660" h="4402455">
                  <a:moveTo>
                    <a:pt x="0" y="3908018"/>
                  </a:moveTo>
                  <a:lnTo>
                    <a:pt x="8582088" y="3908018"/>
                  </a:lnTo>
                </a:path>
                <a:path w="8582660" h="4402455">
                  <a:moveTo>
                    <a:pt x="0" y="4151871"/>
                  </a:moveTo>
                  <a:lnTo>
                    <a:pt x="8582088" y="4151871"/>
                  </a:lnTo>
                </a:path>
                <a:path w="8582660" h="4402455">
                  <a:moveTo>
                    <a:pt x="6350" y="0"/>
                  </a:moveTo>
                  <a:lnTo>
                    <a:pt x="6350" y="4402080"/>
                  </a:lnTo>
                </a:path>
                <a:path w="8582660" h="4402455">
                  <a:moveTo>
                    <a:pt x="8575738" y="0"/>
                  </a:moveTo>
                  <a:lnTo>
                    <a:pt x="8575738" y="4402080"/>
                  </a:lnTo>
                </a:path>
                <a:path w="8582660" h="4402455">
                  <a:moveTo>
                    <a:pt x="0" y="6350"/>
                  </a:moveTo>
                  <a:lnTo>
                    <a:pt x="8582088" y="6350"/>
                  </a:lnTo>
                </a:path>
                <a:path w="8582660" h="4402455">
                  <a:moveTo>
                    <a:pt x="0" y="4395730"/>
                  </a:moveTo>
                  <a:lnTo>
                    <a:pt x="8582088" y="43957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5407" y="606933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函数名称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407" y="835228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strcat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3235" y="606933"/>
            <a:ext cx="34734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功能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Microsoft YaHei"/>
                <a:cs typeface="Microsoft YaHei"/>
              </a:rPr>
              <a:t>将一个字符串连接到另一个字符串</a:t>
            </a:r>
            <a:r>
              <a:rPr dirty="0" sz="1600">
                <a:latin typeface="Microsoft YaHei"/>
                <a:cs typeface="Microsoft YaHei"/>
              </a:rPr>
              <a:t>后</a:t>
            </a:r>
            <a:r>
              <a:rPr dirty="0" sz="1600" spc="-5">
                <a:latin typeface="Microsoft YaHei"/>
                <a:cs typeface="Microsoft YaHei"/>
              </a:rPr>
              <a:t>面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407" y="1079754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strchr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3235" y="1094993"/>
            <a:ext cx="3472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查找某字符在字符串中最先出现的</a:t>
            </a:r>
            <a:r>
              <a:rPr dirty="0" sz="1600" spc="5">
                <a:latin typeface="Microsoft YaHei"/>
                <a:cs typeface="Microsoft YaHei"/>
              </a:rPr>
              <a:t>位</a:t>
            </a:r>
            <a:r>
              <a:rPr dirty="0" sz="1600" spc="-5">
                <a:latin typeface="Microsoft YaHei"/>
                <a:cs typeface="Microsoft YaHei"/>
              </a:rPr>
              <a:t>置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407" y="1323593"/>
            <a:ext cx="878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strrchr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23235" y="1338834"/>
            <a:ext cx="3472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查找某字符在字符串中最后出现的</a:t>
            </a:r>
            <a:r>
              <a:rPr dirty="0" sz="1600" spc="5">
                <a:latin typeface="Microsoft YaHei"/>
                <a:cs typeface="Microsoft YaHei"/>
              </a:rPr>
              <a:t>位</a:t>
            </a:r>
            <a:r>
              <a:rPr dirty="0" sz="1600" spc="-5">
                <a:latin typeface="Microsoft YaHei"/>
                <a:cs typeface="Microsoft YaHei"/>
              </a:rPr>
              <a:t>置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407" y="1567434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strstr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23235" y="1582673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求子串的位置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407" y="1810969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strcmp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3235" y="1826209"/>
            <a:ext cx="3474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比较两个字符串的大小（大小写相</a:t>
            </a:r>
            <a:r>
              <a:rPr dirty="0" sz="1600" spc="5">
                <a:latin typeface="Microsoft YaHei"/>
                <a:cs typeface="Microsoft YaHei"/>
              </a:rPr>
              <a:t>关</a:t>
            </a:r>
            <a:r>
              <a:rPr dirty="0" sz="1600" spc="-5"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407" y="2055367"/>
            <a:ext cx="878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stricmp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3235" y="2070607"/>
            <a:ext cx="3473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比较两个字符串的大小（大小写无</a:t>
            </a:r>
            <a:r>
              <a:rPr dirty="0" sz="1600" spc="10">
                <a:latin typeface="Microsoft YaHei"/>
                <a:cs typeface="Microsoft YaHei"/>
              </a:rPr>
              <a:t>关</a:t>
            </a:r>
            <a:r>
              <a:rPr dirty="0" sz="1600" spc="-5"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407" y="2299207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strcpy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3235" y="2314447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字符串拷贝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5407" y="2542743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strlen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3235" y="2557983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求字符串长度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5407" y="2787141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strlwr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23235" y="2802381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将字符串变成小写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5407" y="3030981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strupr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23235" y="3046222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将字符串变成大写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5407" y="3274822"/>
            <a:ext cx="878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strncat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407" y="3518357"/>
            <a:ext cx="878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strncmp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23235" y="3290061"/>
            <a:ext cx="46145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将一个字符串的前n个字符连接到</a:t>
            </a:r>
            <a:r>
              <a:rPr dirty="0" sz="1600" spc="5">
                <a:latin typeface="Microsoft YaHei"/>
                <a:cs typeface="Microsoft YaHei"/>
              </a:rPr>
              <a:t>另</a:t>
            </a:r>
            <a:r>
              <a:rPr dirty="0" sz="1600" spc="-5">
                <a:latin typeface="Microsoft YaHei"/>
                <a:cs typeface="Microsoft YaHei"/>
              </a:rPr>
              <a:t>一个</a:t>
            </a:r>
            <a:r>
              <a:rPr dirty="0" sz="1600" spc="5">
                <a:latin typeface="Microsoft YaHei"/>
                <a:cs typeface="Microsoft YaHei"/>
              </a:rPr>
              <a:t>字</a:t>
            </a:r>
            <a:r>
              <a:rPr dirty="0" sz="1600" spc="-5">
                <a:latin typeface="Microsoft YaHei"/>
                <a:cs typeface="Microsoft YaHei"/>
              </a:rPr>
              <a:t>符串</a:t>
            </a:r>
            <a:r>
              <a:rPr dirty="0" sz="1600" spc="5">
                <a:latin typeface="Microsoft YaHei"/>
                <a:cs typeface="Microsoft YaHei"/>
              </a:rPr>
              <a:t>后</a:t>
            </a:r>
            <a:r>
              <a:rPr dirty="0" sz="1600" spc="-5">
                <a:latin typeface="Microsoft YaHei"/>
                <a:cs typeface="Microsoft YaHei"/>
              </a:rPr>
              <a:t>面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Microsoft YaHei"/>
                <a:cs typeface="Microsoft YaHei"/>
              </a:rPr>
              <a:t>比较两个字符串的前n个字符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5407" y="3762857"/>
            <a:ext cx="878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strncpy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23235" y="3778097"/>
            <a:ext cx="21780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拷贝字符串的前n个字符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5407" y="4006697"/>
            <a:ext cx="75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strtok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23235" y="4021937"/>
            <a:ext cx="2458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抽取被指定字符分隔的子串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5407" y="4250537"/>
            <a:ext cx="513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atoi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23235" y="4265472"/>
            <a:ext cx="3434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将字符串转换为整数</a:t>
            </a:r>
            <a:r>
              <a:rPr dirty="0" sz="1600" spc="-15">
                <a:latin typeface="Microsoft YaHei"/>
                <a:cs typeface="Microsoft YaHei"/>
              </a:rPr>
              <a:t>(</a:t>
            </a:r>
            <a:r>
              <a:rPr dirty="0" sz="1600" spc="-10">
                <a:latin typeface="Microsoft YaHei"/>
                <a:cs typeface="Microsoft YaHei"/>
              </a:rPr>
              <a:t>在c</a:t>
            </a:r>
            <a:r>
              <a:rPr dirty="0" sz="1600" spc="-5">
                <a:latin typeface="Microsoft YaHei"/>
                <a:cs typeface="Microsoft YaHei"/>
              </a:rPr>
              <a:t>s</a:t>
            </a:r>
            <a:r>
              <a:rPr dirty="0" sz="1600" spc="-30">
                <a:latin typeface="Microsoft YaHei"/>
                <a:cs typeface="Microsoft YaHei"/>
              </a:rPr>
              <a:t>t</a:t>
            </a:r>
            <a:r>
              <a:rPr dirty="0" sz="1600" spc="-5">
                <a:latin typeface="Microsoft YaHei"/>
                <a:cs typeface="Microsoft YaHei"/>
              </a:rPr>
              <a:t>d</a:t>
            </a:r>
            <a:r>
              <a:rPr dirty="0" sz="1600" spc="-15">
                <a:latin typeface="Microsoft YaHei"/>
                <a:cs typeface="Microsoft YaHei"/>
              </a:rPr>
              <a:t>l</a:t>
            </a:r>
            <a:r>
              <a:rPr dirty="0" sz="1600" spc="-10">
                <a:latin typeface="Microsoft YaHei"/>
                <a:cs typeface="Microsoft YaHei"/>
              </a:rPr>
              <a:t>i</a:t>
            </a:r>
            <a:r>
              <a:rPr dirty="0" sz="1600" spc="-5">
                <a:latin typeface="Microsoft YaHei"/>
                <a:cs typeface="Microsoft YaHei"/>
              </a:rPr>
              <a:t>b</a:t>
            </a:r>
            <a:r>
              <a:rPr dirty="0" sz="1600">
                <a:latin typeface="Microsoft YaHei"/>
                <a:cs typeface="Microsoft YaHei"/>
              </a:rPr>
              <a:t>中</a:t>
            </a:r>
            <a:r>
              <a:rPr dirty="0" sz="1600" spc="-5">
                <a:latin typeface="Microsoft YaHei"/>
                <a:cs typeface="Microsoft YaHei"/>
              </a:rPr>
              <a:t>声</a:t>
            </a:r>
            <a:r>
              <a:rPr dirty="0" sz="1600">
                <a:latin typeface="Microsoft YaHei"/>
                <a:cs typeface="Microsoft YaHei"/>
              </a:rPr>
              <a:t>明</a:t>
            </a:r>
            <a:r>
              <a:rPr dirty="0" sz="1600" spc="-5">
                <a:latin typeface="Microsoft YaHei"/>
                <a:cs typeface="Microsoft YaHei"/>
              </a:rPr>
              <a:t>)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5407" y="4494682"/>
            <a:ext cx="513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atof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5407" y="4738522"/>
            <a:ext cx="513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itoa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23235" y="4509922"/>
            <a:ext cx="34347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将字符串转换为实数</a:t>
            </a:r>
            <a:r>
              <a:rPr dirty="0" sz="1600" spc="-10">
                <a:latin typeface="Microsoft YaHei"/>
                <a:cs typeface="Microsoft YaHei"/>
              </a:rPr>
              <a:t>(</a:t>
            </a:r>
            <a:r>
              <a:rPr dirty="0" sz="1600" spc="-5">
                <a:latin typeface="Microsoft YaHei"/>
                <a:cs typeface="Microsoft YaHei"/>
              </a:rPr>
              <a:t>在</a:t>
            </a:r>
            <a:r>
              <a:rPr dirty="0" sz="1600" spc="-10">
                <a:latin typeface="Microsoft YaHei"/>
                <a:cs typeface="Microsoft YaHei"/>
              </a:rPr>
              <a:t>c</a:t>
            </a:r>
            <a:r>
              <a:rPr dirty="0" sz="1600">
                <a:latin typeface="Microsoft YaHei"/>
                <a:cs typeface="Microsoft YaHei"/>
              </a:rPr>
              <a:t>s</a:t>
            </a:r>
            <a:r>
              <a:rPr dirty="0" sz="1600" spc="-25">
                <a:latin typeface="Microsoft YaHei"/>
                <a:cs typeface="Microsoft YaHei"/>
              </a:rPr>
              <a:t>t</a:t>
            </a:r>
            <a:r>
              <a:rPr dirty="0" sz="1600" spc="-5">
                <a:latin typeface="Microsoft YaHei"/>
                <a:cs typeface="Microsoft YaHei"/>
              </a:rPr>
              <a:t>d</a:t>
            </a:r>
            <a:r>
              <a:rPr dirty="0" sz="1600" spc="-15">
                <a:latin typeface="Microsoft YaHei"/>
                <a:cs typeface="Microsoft YaHei"/>
              </a:rPr>
              <a:t>l</a:t>
            </a:r>
            <a:r>
              <a:rPr dirty="0" sz="1600" spc="-10">
                <a:latin typeface="Microsoft YaHei"/>
                <a:cs typeface="Microsoft YaHei"/>
              </a:rPr>
              <a:t>i</a:t>
            </a:r>
            <a:r>
              <a:rPr dirty="0" sz="1600" spc="-5">
                <a:latin typeface="Microsoft YaHei"/>
                <a:cs typeface="Microsoft YaHei"/>
              </a:rPr>
              <a:t>b</a:t>
            </a:r>
            <a:r>
              <a:rPr dirty="0" sz="1600" spc="5">
                <a:latin typeface="Microsoft YaHei"/>
                <a:cs typeface="Microsoft YaHei"/>
              </a:rPr>
              <a:t>中</a:t>
            </a:r>
            <a:r>
              <a:rPr dirty="0" sz="1600" spc="-5">
                <a:latin typeface="Microsoft YaHei"/>
                <a:cs typeface="Microsoft YaHei"/>
              </a:rPr>
              <a:t>声</a:t>
            </a:r>
            <a:r>
              <a:rPr dirty="0" sz="1600" spc="5">
                <a:latin typeface="Microsoft YaHei"/>
                <a:cs typeface="Microsoft YaHei"/>
              </a:rPr>
              <a:t>明</a:t>
            </a:r>
            <a:r>
              <a:rPr dirty="0" sz="1600" spc="-5">
                <a:latin typeface="Microsoft YaHei"/>
                <a:cs typeface="Microsoft YaHei"/>
              </a:rPr>
              <a:t>) 将整数转换为字符串</a:t>
            </a:r>
            <a:r>
              <a:rPr dirty="0" sz="1600" spc="-10">
                <a:latin typeface="Microsoft YaHei"/>
                <a:cs typeface="Microsoft YaHei"/>
              </a:rPr>
              <a:t>(</a:t>
            </a:r>
            <a:r>
              <a:rPr dirty="0" sz="1600" spc="-5">
                <a:latin typeface="Microsoft YaHei"/>
                <a:cs typeface="Microsoft YaHei"/>
              </a:rPr>
              <a:t>在</a:t>
            </a:r>
            <a:r>
              <a:rPr dirty="0" sz="1600" spc="-10">
                <a:latin typeface="Microsoft YaHei"/>
                <a:cs typeface="Microsoft YaHei"/>
              </a:rPr>
              <a:t>c</a:t>
            </a:r>
            <a:r>
              <a:rPr dirty="0" sz="1600">
                <a:latin typeface="Microsoft YaHei"/>
                <a:cs typeface="Microsoft YaHei"/>
              </a:rPr>
              <a:t>s</a:t>
            </a:r>
            <a:r>
              <a:rPr dirty="0" sz="1600" spc="-25">
                <a:latin typeface="Microsoft YaHei"/>
                <a:cs typeface="Microsoft YaHei"/>
              </a:rPr>
              <a:t>t</a:t>
            </a:r>
            <a:r>
              <a:rPr dirty="0" sz="1600" spc="-5">
                <a:latin typeface="Microsoft YaHei"/>
                <a:cs typeface="Microsoft YaHei"/>
              </a:rPr>
              <a:t>d</a:t>
            </a:r>
            <a:r>
              <a:rPr dirty="0" sz="1600" spc="-15">
                <a:latin typeface="Microsoft YaHei"/>
                <a:cs typeface="Microsoft YaHei"/>
              </a:rPr>
              <a:t>l</a:t>
            </a:r>
            <a:r>
              <a:rPr dirty="0" sz="1600" spc="-10">
                <a:latin typeface="Microsoft YaHei"/>
                <a:cs typeface="Microsoft YaHei"/>
              </a:rPr>
              <a:t>i</a:t>
            </a:r>
            <a:r>
              <a:rPr dirty="0" sz="1600" spc="-5">
                <a:latin typeface="Microsoft YaHei"/>
                <a:cs typeface="Microsoft YaHei"/>
              </a:rPr>
              <a:t>b</a:t>
            </a:r>
            <a:r>
              <a:rPr dirty="0" sz="1600" spc="5">
                <a:latin typeface="Microsoft YaHei"/>
                <a:cs typeface="Microsoft YaHei"/>
              </a:rPr>
              <a:t>中</a:t>
            </a:r>
            <a:r>
              <a:rPr dirty="0" sz="1600" spc="-5">
                <a:latin typeface="Microsoft YaHei"/>
                <a:cs typeface="Microsoft YaHei"/>
              </a:rPr>
              <a:t>声</a:t>
            </a:r>
            <a:r>
              <a:rPr dirty="0" sz="1600" spc="5">
                <a:latin typeface="Microsoft YaHei"/>
                <a:cs typeface="Microsoft YaHei"/>
              </a:rPr>
              <a:t>明</a:t>
            </a:r>
            <a:r>
              <a:rPr dirty="0" sz="1600" spc="-5">
                <a:latin typeface="Microsoft YaHei"/>
                <a:cs typeface="Microsoft YaHei"/>
              </a:rPr>
              <a:t>)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字符串操作库函数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798703"/>
            <a:ext cx="8726805" cy="3865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ts val="2155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char * </a:t>
            </a:r>
            <a:r>
              <a:rPr dirty="0" sz="1800" spc="-5" b="1">
                <a:latin typeface="Arial"/>
                <a:cs typeface="Arial"/>
              </a:rPr>
              <a:t>strchr</a:t>
            </a:r>
            <a:r>
              <a:rPr dirty="0" sz="1800" spc="-5">
                <a:latin typeface="Arial MT"/>
                <a:cs typeface="Arial MT"/>
              </a:rPr>
              <a:t>(const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str,int </a:t>
            </a:r>
            <a:r>
              <a:rPr dirty="0" sz="1800">
                <a:latin typeface="Arial MT"/>
                <a:cs typeface="Arial MT"/>
              </a:rPr>
              <a:t>c);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ts val="2150"/>
              </a:lnSpc>
            </a:pPr>
            <a:r>
              <a:rPr dirty="0" sz="1800" spc="-5">
                <a:latin typeface="Microsoft YaHei"/>
                <a:cs typeface="Microsoft YaHei"/>
              </a:rPr>
              <a:t>寻找字符c在字符串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</a:t>
            </a:r>
            <a:r>
              <a:rPr dirty="0" sz="1800" spc="-5">
                <a:latin typeface="Microsoft YaHei"/>
                <a:cs typeface="Microsoft YaHei"/>
              </a:rPr>
              <a:t>r中第一次出现的位置。如果找到，就返回指向该位置</a:t>
            </a:r>
            <a:r>
              <a:rPr dirty="0" sz="1800">
                <a:latin typeface="Microsoft YaHei"/>
                <a:cs typeface="Microsoft YaHei"/>
              </a:rPr>
              <a:t>的</a:t>
            </a:r>
            <a:r>
              <a:rPr dirty="0" sz="1800" spc="-5">
                <a:latin typeface="Microsoft YaHei"/>
                <a:cs typeface="Microsoft YaHei"/>
              </a:rPr>
              <a:t>c</a:t>
            </a:r>
            <a:r>
              <a:rPr dirty="0" sz="1800" spc="-10">
                <a:latin typeface="Microsoft YaHei"/>
                <a:cs typeface="Microsoft YaHei"/>
              </a:rPr>
              <a:t>h</a:t>
            </a:r>
            <a:r>
              <a:rPr dirty="0" sz="1800">
                <a:latin typeface="Microsoft YaHei"/>
                <a:cs typeface="Microsoft YaHei"/>
              </a:rPr>
              <a:t>ar</a:t>
            </a:r>
            <a:r>
              <a:rPr dirty="0" sz="1800" spc="-10">
                <a:latin typeface="Microsoft YaHei"/>
                <a:cs typeface="Microsoft YaHei"/>
              </a:rPr>
              <a:t>*</a:t>
            </a:r>
            <a:r>
              <a:rPr dirty="0" sz="1800">
                <a:latin typeface="Microsoft YaHei"/>
                <a:cs typeface="Microsoft YaHei"/>
              </a:rPr>
              <a:t>指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55"/>
              </a:lnSpc>
            </a:pPr>
            <a:r>
              <a:rPr dirty="0" sz="1800">
                <a:latin typeface="Microsoft YaHei"/>
                <a:cs typeface="Microsoft YaHei"/>
              </a:rPr>
              <a:t>针；如果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</a:t>
            </a:r>
            <a:r>
              <a:rPr dirty="0" sz="1800" spc="-5">
                <a:latin typeface="Microsoft YaHei"/>
                <a:cs typeface="Microsoft YaHei"/>
              </a:rPr>
              <a:t>r</a:t>
            </a:r>
            <a:r>
              <a:rPr dirty="0" sz="1800">
                <a:latin typeface="Microsoft YaHei"/>
                <a:cs typeface="Microsoft YaHei"/>
              </a:rPr>
              <a:t>中不包含字符</a:t>
            </a:r>
            <a:r>
              <a:rPr dirty="0" sz="1800" spc="-5">
                <a:latin typeface="Microsoft YaHei"/>
                <a:cs typeface="Microsoft YaHei"/>
              </a:rPr>
              <a:t>c,</a:t>
            </a:r>
            <a:r>
              <a:rPr dirty="0" sz="1800">
                <a:latin typeface="Microsoft YaHei"/>
                <a:cs typeface="Microsoft YaHei"/>
              </a:rPr>
              <a:t>则返回NULL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55"/>
              </a:lnSpc>
              <a:spcBef>
                <a:spcPts val="2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strstr</a:t>
            </a:r>
            <a:r>
              <a:rPr dirty="0" sz="1800" spc="-5">
                <a:latin typeface="Arial MT"/>
                <a:cs typeface="Arial MT"/>
              </a:rPr>
              <a:t>(const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str,</a:t>
            </a:r>
            <a:r>
              <a:rPr dirty="0" sz="1800">
                <a:latin typeface="Arial MT"/>
                <a:cs typeface="Arial MT"/>
              </a:rPr>
              <a:t> const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subStr);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ts val="2150"/>
              </a:lnSpc>
            </a:pPr>
            <a:r>
              <a:rPr dirty="0" sz="1800">
                <a:latin typeface="Microsoft YaHei"/>
                <a:cs typeface="Microsoft YaHei"/>
              </a:rPr>
              <a:t>寻找子串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5">
                <a:latin typeface="Microsoft YaHei"/>
                <a:cs typeface="Microsoft YaHei"/>
              </a:rPr>
              <a:t>ub</a:t>
            </a:r>
            <a:r>
              <a:rPr dirty="0" sz="1800" spc="-6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tr在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</a:t>
            </a:r>
            <a:r>
              <a:rPr dirty="0" sz="1800" spc="-5">
                <a:latin typeface="Microsoft YaHei"/>
                <a:cs typeface="Microsoft YaHei"/>
              </a:rPr>
              <a:t>r</a:t>
            </a:r>
            <a:r>
              <a:rPr dirty="0" sz="1800">
                <a:latin typeface="Microsoft YaHei"/>
                <a:cs typeface="Microsoft YaHei"/>
              </a:rPr>
              <a:t>中第一次出现的位置。如果找到，就返回指向该位置的指针；如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55"/>
              </a:lnSpc>
            </a:pPr>
            <a:r>
              <a:rPr dirty="0" sz="1800" spc="-5">
                <a:latin typeface="Microsoft YaHei"/>
                <a:cs typeface="Microsoft YaHei"/>
              </a:rPr>
              <a:t>果str不包含字符</a:t>
            </a:r>
            <a:r>
              <a:rPr dirty="0" sz="1800">
                <a:latin typeface="Microsoft YaHei"/>
                <a:cs typeface="Microsoft YaHei"/>
              </a:rPr>
              <a:t>串</a:t>
            </a:r>
            <a:r>
              <a:rPr dirty="0" sz="1800" spc="-15">
                <a:latin typeface="Microsoft YaHei"/>
                <a:cs typeface="Microsoft YaHei"/>
              </a:rPr>
              <a:t>subStr，</a:t>
            </a:r>
            <a:r>
              <a:rPr dirty="0" sz="1800" spc="-5">
                <a:latin typeface="Microsoft YaHei"/>
                <a:cs typeface="Microsoft YaHei"/>
              </a:rPr>
              <a:t>则返回</a:t>
            </a:r>
            <a:r>
              <a:rPr dirty="0" sz="1800">
                <a:latin typeface="Microsoft YaHei"/>
                <a:cs typeface="Microsoft YaHei"/>
              </a:rPr>
              <a:t>NULL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50"/>
              </a:lnSpc>
              <a:spcBef>
                <a:spcPts val="3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stricmp</a:t>
            </a:r>
            <a:r>
              <a:rPr dirty="0" sz="1800" spc="-5">
                <a:latin typeface="Arial MT"/>
                <a:cs typeface="Arial MT"/>
              </a:rPr>
              <a:t>(const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s1,const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s2);</a:t>
            </a:r>
            <a:endParaRPr sz="1800">
              <a:latin typeface="Arial MT"/>
              <a:cs typeface="Arial MT"/>
            </a:endParaRPr>
          </a:p>
          <a:p>
            <a:pPr marL="12700" marR="150495" indent="137160">
              <a:lnSpc>
                <a:spcPts val="2160"/>
              </a:lnSpc>
              <a:spcBef>
                <a:spcPts val="60"/>
              </a:spcBef>
            </a:pPr>
            <a:r>
              <a:rPr dirty="0" sz="1800">
                <a:latin typeface="Microsoft YaHei"/>
                <a:cs typeface="Microsoft YaHei"/>
              </a:rPr>
              <a:t>大小写无关的字符串比较。如果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1小于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2则返回负数；如果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1等于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2，返</a:t>
            </a:r>
            <a:r>
              <a:rPr dirty="0" sz="1800" spc="-5">
                <a:latin typeface="Microsoft YaHei"/>
                <a:cs typeface="Microsoft YaHei"/>
              </a:rPr>
              <a:t>回</a:t>
            </a:r>
            <a:r>
              <a:rPr dirty="0" sz="1800">
                <a:latin typeface="Microsoft YaHei"/>
                <a:cs typeface="Microsoft YaHei"/>
              </a:rPr>
              <a:t>0；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1大 </a:t>
            </a:r>
            <a:r>
              <a:rPr dirty="0" sz="1800">
                <a:latin typeface="Microsoft YaHei"/>
                <a:cs typeface="Microsoft YaHei"/>
              </a:rPr>
              <a:t>于</a:t>
            </a:r>
            <a:r>
              <a:rPr dirty="0" sz="1800" spc="-10">
                <a:latin typeface="Microsoft YaHei"/>
                <a:cs typeface="Microsoft YaHei"/>
              </a:rPr>
              <a:t>s2,</a:t>
            </a:r>
            <a:r>
              <a:rPr dirty="0" sz="1800">
                <a:latin typeface="Microsoft YaHei"/>
                <a:cs typeface="Microsoft YaHei"/>
              </a:rPr>
              <a:t>返回正数。不同编译器编译出来的程序，执行</a:t>
            </a:r>
            <a:r>
              <a:rPr dirty="0" sz="1800" spc="-5">
                <a:latin typeface="Microsoft YaHei"/>
                <a:cs typeface="Microsoft YaHei"/>
              </a:rPr>
              <a:t>stricmp</a:t>
            </a:r>
            <a:r>
              <a:rPr dirty="0" sz="1800">
                <a:latin typeface="Microsoft YaHei"/>
                <a:cs typeface="Microsoft YaHei"/>
              </a:rPr>
              <a:t>的结果就可能不同。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00"/>
              </a:lnSpc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strncmp</a:t>
            </a:r>
            <a:r>
              <a:rPr dirty="0" sz="1800" spc="-5">
                <a:latin typeface="Arial MT"/>
                <a:cs typeface="Arial MT"/>
              </a:rPr>
              <a:t>(const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 s1,const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 s2,int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n);</a:t>
            </a:r>
            <a:endParaRPr sz="1800">
              <a:latin typeface="Arial MT"/>
              <a:cs typeface="Arial MT"/>
            </a:endParaRPr>
          </a:p>
          <a:p>
            <a:pPr marL="12700" marR="124460" indent="137160">
              <a:lnSpc>
                <a:spcPts val="2160"/>
              </a:lnSpc>
              <a:spcBef>
                <a:spcPts val="60"/>
              </a:spcBef>
            </a:pPr>
            <a:r>
              <a:rPr dirty="0" sz="1800">
                <a:latin typeface="Microsoft YaHei"/>
                <a:cs typeface="Microsoft YaHei"/>
              </a:rPr>
              <a:t>比较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1前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个字符组成的子串和</a:t>
            </a:r>
            <a:r>
              <a:rPr dirty="0" sz="1800" spc="-5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2前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个字符组成的子串的大小。若长度不</a:t>
            </a:r>
            <a:r>
              <a:rPr dirty="0" sz="1800" spc="5">
                <a:latin typeface="Microsoft YaHei"/>
                <a:cs typeface="Microsoft YaHei"/>
              </a:rPr>
              <a:t>足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，则取 </a:t>
            </a:r>
            <a:r>
              <a:rPr dirty="0" sz="1800">
                <a:latin typeface="Microsoft YaHei"/>
                <a:cs typeface="Microsoft YaHei"/>
              </a:rPr>
              <a:t>整个串作为子串。返回值和</a:t>
            </a:r>
            <a:r>
              <a:rPr dirty="0" sz="1800" spc="-10">
                <a:latin typeface="Microsoft YaHei"/>
                <a:cs typeface="Microsoft YaHei"/>
              </a:rPr>
              <a:t>strcmp</a:t>
            </a:r>
            <a:r>
              <a:rPr dirty="0" sz="1800">
                <a:latin typeface="Microsoft YaHei"/>
                <a:cs typeface="Microsoft YaHei"/>
              </a:rPr>
              <a:t>类似。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05"/>
              </a:lnSpc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strncpy</a:t>
            </a:r>
            <a:r>
              <a:rPr dirty="0" sz="1800" spc="-5">
                <a:latin typeface="Arial MT"/>
                <a:cs typeface="Arial MT"/>
              </a:rPr>
              <a:t>(char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dest,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src,int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n);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ts val="2155"/>
              </a:lnSpc>
            </a:pPr>
            <a:r>
              <a:rPr dirty="0" sz="1800" spc="-5">
                <a:latin typeface="Microsoft YaHei"/>
                <a:cs typeface="Microsoft YaHei"/>
              </a:rPr>
              <a:t>拷贝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30">
                <a:latin typeface="Microsoft YaHei"/>
                <a:cs typeface="Microsoft YaHei"/>
              </a:rPr>
              <a:t>r</a:t>
            </a:r>
            <a:r>
              <a:rPr dirty="0" sz="1800" spc="-5">
                <a:latin typeface="Microsoft YaHei"/>
                <a:cs typeface="Microsoft YaHei"/>
              </a:rPr>
              <a:t>c的前n个字符到</a:t>
            </a:r>
            <a:r>
              <a:rPr dirty="0" sz="1800">
                <a:latin typeface="Microsoft YaHei"/>
                <a:cs typeface="Microsoft YaHei"/>
              </a:rPr>
              <a:t>de</a:t>
            </a:r>
            <a:r>
              <a:rPr dirty="0" sz="1800" spc="-15">
                <a:latin typeface="Microsoft YaHei"/>
                <a:cs typeface="Microsoft YaHei"/>
              </a:rPr>
              <a:t>s</a:t>
            </a:r>
            <a:r>
              <a:rPr dirty="0" sz="1800" spc="-5">
                <a:latin typeface="Microsoft YaHei"/>
                <a:cs typeface="Microsoft YaHei"/>
              </a:rPr>
              <a:t>t。如果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30">
                <a:latin typeface="Microsoft YaHei"/>
                <a:cs typeface="Microsoft YaHei"/>
              </a:rPr>
              <a:t>r</a:t>
            </a:r>
            <a:r>
              <a:rPr dirty="0" sz="1800" spc="-5">
                <a:latin typeface="Microsoft YaHei"/>
                <a:cs typeface="Microsoft YaHei"/>
              </a:rPr>
              <a:t>c长度大于或等</a:t>
            </a:r>
            <a:r>
              <a:rPr dirty="0" sz="1800">
                <a:latin typeface="Microsoft YaHei"/>
                <a:cs typeface="Microsoft YaHei"/>
              </a:rPr>
              <a:t>于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，该函数不会自动往</a:t>
            </a:r>
            <a:r>
              <a:rPr dirty="0" sz="1800">
                <a:latin typeface="Microsoft YaHei"/>
                <a:cs typeface="Microsoft YaHei"/>
              </a:rPr>
              <a:t>d</a:t>
            </a:r>
            <a:r>
              <a:rPr dirty="0" sz="1800" spc="5">
                <a:latin typeface="Microsoft YaHei"/>
                <a:cs typeface="Microsoft YaHei"/>
              </a:rPr>
              <a:t>e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</a:t>
            </a:r>
            <a:r>
              <a:rPr dirty="0" sz="1800" spc="-5">
                <a:latin typeface="Microsoft YaHei"/>
                <a:cs typeface="Microsoft YaHei"/>
              </a:rPr>
              <a:t>中写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4637328"/>
            <a:ext cx="7869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入‘</a:t>
            </a:r>
            <a:r>
              <a:rPr dirty="0" sz="1800" spc="-5">
                <a:latin typeface="Microsoft YaHei"/>
                <a:cs typeface="Microsoft YaHei"/>
              </a:rPr>
              <a:t>\</a:t>
            </a:r>
            <a:r>
              <a:rPr dirty="0" sz="1800">
                <a:latin typeface="Microsoft YaHei"/>
                <a:cs typeface="Microsoft YaHei"/>
              </a:rPr>
              <a:t>0’；若s</a:t>
            </a:r>
            <a:r>
              <a:rPr dirty="0" sz="1800" spc="-30">
                <a:latin typeface="Microsoft YaHei"/>
                <a:cs typeface="Microsoft YaHei"/>
              </a:rPr>
              <a:t>r</a:t>
            </a:r>
            <a:r>
              <a:rPr dirty="0" sz="1800" spc="-5">
                <a:latin typeface="Microsoft YaHei"/>
                <a:cs typeface="Microsoft YaHei"/>
              </a:rPr>
              <a:t>c</a:t>
            </a:r>
            <a:r>
              <a:rPr dirty="0" sz="1800">
                <a:latin typeface="Microsoft YaHei"/>
                <a:cs typeface="Microsoft YaHei"/>
              </a:rPr>
              <a:t>长度不足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，则拷贝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30">
                <a:latin typeface="Microsoft YaHei"/>
                <a:cs typeface="Microsoft YaHei"/>
              </a:rPr>
              <a:t>r</a:t>
            </a:r>
            <a:r>
              <a:rPr dirty="0" sz="1800" spc="-5">
                <a:latin typeface="Microsoft YaHei"/>
                <a:cs typeface="Microsoft YaHei"/>
              </a:rPr>
              <a:t>c</a:t>
            </a:r>
            <a:r>
              <a:rPr dirty="0" sz="1800">
                <a:latin typeface="Microsoft YaHei"/>
                <a:cs typeface="Microsoft YaHei"/>
              </a:rPr>
              <a:t>的全部内容以及结尾的‘</a:t>
            </a:r>
            <a:r>
              <a:rPr dirty="0" sz="1800" spc="-5">
                <a:latin typeface="Microsoft YaHei"/>
                <a:cs typeface="Microsoft YaHei"/>
              </a:rPr>
              <a:t>\</a:t>
            </a:r>
            <a:r>
              <a:rPr dirty="0" sz="1800">
                <a:latin typeface="Microsoft YaHei"/>
                <a:cs typeface="Microsoft YaHei"/>
              </a:rPr>
              <a:t>0’到de</a:t>
            </a:r>
            <a:r>
              <a:rPr dirty="0" sz="1800" spc="-5">
                <a:latin typeface="Microsoft YaHei"/>
                <a:cs typeface="Microsoft YaHei"/>
              </a:rPr>
              <a:t>st</a:t>
            </a:r>
            <a:r>
              <a:rPr dirty="0" sz="1800">
                <a:latin typeface="Microsoft YaHei"/>
                <a:cs typeface="Microsoft YaHei"/>
              </a:rPr>
              <a:t>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字符串操作库函数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798703"/>
            <a:ext cx="8791575" cy="304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ts val="2155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strtok</a:t>
            </a:r>
            <a:r>
              <a:rPr dirty="0" sz="1800" spc="-5">
                <a:latin typeface="Arial MT"/>
                <a:cs typeface="Arial MT"/>
              </a:rPr>
              <a:t>(char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str,</a:t>
            </a:r>
            <a:r>
              <a:rPr dirty="0" sz="1800">
                <a:latin typeface="Arial MT"/>
                <a:cs typeface="Arial MT"/>
              </a:rPr>
              <a:t> const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delim);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ts val="2150"/>
              </a:lnSpc>
            </a:pPr>
            <a:r>
              <a:rPr dirty="0" sz="1800" spc="-5">
                <a:latin typeface="Microsoft YaHei"/>
                <a:cs typeface="Microsoft YaHei"/>
              </a:rPr>
              <a:t>连续调用该函数若干次，可以做到：</a:t>
            </a:r>
            <a:r>
              <a:rPr dirty="0" sz="1800">
                <a:latin typeface="Microsoft YaHei"/>
                <a:cs typeface="Microsoft YaHei"/>
              </a:rPr>
              <a:t>从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</a:t>
            </a:r>
            <a:r>
              <a:rPr dirty="0" sz="1800" spc="-5">
                <a:latin typeface="Microsoft YaHei"/>
                <a:cs typeface="Microsoft YaHei"/>
              </a:rPr>
              <a:t>r中逐个抽取出被字符</a:t>
            </a:r>
            <a:r>
              <a:rPr dirty="0" sz="1800">
                <a:latin typeface="Microsoft YaHei"/>
                <a:cs typeface="Microsoft YaHei"/>
              </a:rPr>
              <a:t>串deli</a:t>
            </a:r>
            <a:r>
              <a:rPr dirty="0" sz="1800" spc="-5">
                <a:latin typeface="Microsoft YaHei"/>
                <a:cs typeface="Microsoft YaHei"/>
              </a:rPr>
              <a:t>m中的字符分隔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55"/>
              </a:lnSpc>
            </a:pPr>
            <a:r>
              <a:rPr dirty="0" sz="1800">
                <a:latin typeface="Microsoft YaHei"/>
                <a:cs typeface="Microsoft YaHei"/>
              </a:rPr>
              <a:t>开的若干个子串。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55"/>
              </a:lnSpc>
              <a:spcBef>
                <a:spcPts val="2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 b="1">
                <a:latin typeface="Arial"/>
                <a:cs typeface="Arial"/>
              </a:rPr>
              <a:t>atoi</a:t>
            </a:r>
            <a:r>
              <a:rPr dirty="0" sz="1800" spc="-5">
                <a:latin typeface="Arial MT"/>
                <a:cs typeface="Arial MT"/>
              </a:rPr>
              <a:t>(char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*s);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ts val="2150"/>
              </a:lnSpc>
            </a:pPr>
            <a:r>
              <a:rPr dirty="0" sz="1800">
                <a:latin typeface="Microsoft YaHei"/>
                <a:cs typeface="Microsoft YaHei"/>
              </a:rPr>
              <a:t>将字符串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里的内容转换成一个整型数返回。比如，如果字符</a:t>
            </a:r>
            <a:r>
              <a:rPr dirty="0" sz="1800" spc="5">
                <a:latin typeface="Microsoft YaHei"/>
                <a:cs typeface="Microsoft YaHei"/>
              </a:rPr>
              <a:t>串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的内容是“1234”</a:t>
            </a:r>
            <a:r>
              <a:rPr dirty="0" sz="1800" spc="-5">
                <a:latin typeface="Microsoft YaHei"/>
                <a:cs typeface="Microsoft YaHei"/>
              </a:rPr>
              <a:t>,</a:t>
            </a:r>
            <a:r>
              <a:rPr dirty="0" sz="1800">
                <a:latin typeface="Microsoft YaHei"/>
                <a:cs typeface="Microsoft YaHei"/>
              </a:rPr>
              <a:t>那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55"/>
              </a:lnSpc>
            </a:pPr>
            <a:r>
              <a:rPr dirty="0" sz="1800" spc="-5">
                <a:latin typeface="Microsoft YaHei"/>
                <a:cs typeface="Microsoft YaHei"/>
              </a:rPr>
              <a:t>么函数返回值就</a:t>
            </a:r>
            <a:r>
              <a:rPr dirty="0" sz="1800">
                <a:latin typeface="Microsoft YaHei"/>
                <a:cs typeface="Microsoft YaHei"/>
              </a:rPr>
              <a:t>是</a:t>
            </a:r>
            <a:r>
              <a:rPr dirty="0" sz="1800" spc="-5">
                <a:latin typeface="Microsoft YaHei"/>
                <a:cs typeface="Microsoft YaHei"/>
              </a:rPr>
              <a:t>1234。如果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格式不是一个整数，比如</a:t>
            </a:r>
            <a:r>
              <a:rPr dirty="0" sz="1800" spc="-25">
                <a:latin typeface="Microsoft YaHei"/>
                <a:cs typeface="Microsoft YaHei"/>
              </a:rPr>
              <a:t>是</a:t>
            </a:r>
            <a:r>
              <a:rPr dirty="0" sz="1800" spc="-5">
                <a:latin typeface="Microsoft YaHei"/>
                <a:cs typeface="Microsoft YaHei"/>
              </a:rPr>
              <a:t>"</a:t>
            </a:r>
            <a:r>
              <a:rPr dirty="0" sz="1800">
                <a:latin typeface="Microsoft YaHei"/>
                <a:cs typeface="Microsoft YaHei"/>
              </a:rPr>
              <a:t>a12</a:t>
            </a:r>
            <a:r>
              <a:rPr dirty="0" sz="1800" spc="-10">
                <a:latin typeface="Microsoft YaHei"/>
                <a:cs typeface="Microsoft YaHei"/>
              </a:rPr>
              <a:t>"</a:t>
            </a:r>
            <a:r>
              <a:rPr dirty="0" sz="1800" spc="-5">
                <a:latin typeface="Microsoft YaHei"/>
                <a:cs typeface="Microsoft YaHei"/>
              </a:rPr>
              <a:t>，那么返回0</a:t>
            </a:r>
            <a:r>
              <a:rPr dirty="0" sz="1800">
                <a:latin typeface="Microsoft YaHei"/>
                <a:cs typeface="Microsoft YaHei"/>
              </a:rPr>
              <a:t>。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55"/>
              </a:lnSpc>
              <a:spcBef>
                <a:spcPts val="3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double </a:t>
            </a:r>
            <a:r>
              <a:rPr dirty="0" sz="1800" spc="-5" b="1">
                <a:latin typeface="Arial"/>
                <a:cs typeface="Arial"/>
              </a:rPr>
              <a:t>atof</a:t>
            </a:r>
            <a:r>
              <a:rPr dirty="0" sz="1800" spc="-5">
                <a:latin typeface="Arial MT"/>
                <a:cs typeface="Arial MT"/>
              </a:rPr>
              <a:t>(char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*s);</a:t>
            </a:r>
            <a:endParaRPr sz="1800">
              <a:latin typeface="Arial MT"/>
              <a:cs typeface="Arial MT"/>
            </a:endParaRPr>
          </a:p>
          <a:p>
            <a:pPr marL="12700" marR="129539" indent="190500">
              <a:lnSpc>
                <a:spcPts val="2150"/>
              </a:lnSpc>
              <a:spcBef>
                <a:spcPts val="75"/>
              </a:spcBef>
            </a:pPr>
            <a:r>
              <a:rPr dirty="0" sz="1800">
                <a:latin typeface="Microsoft YaHei"/>
                <a:cs typeface="Microsoft YaHei"/>
              </a:rPr>
              <a:t>将字符串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中的内容转换成实数返回。比如，"12.34</a:t>
            </a:r>
            <a:r>
              <a:rPr dirty="0" sz="1800" spc="-10">
                <a:latin typeface="Microsoft YaHei"/>
                <a:cs typeface="Microsoft YaHei"/>
              </a:rPr>
              <a:t>"</a:t>
            </a:r>
            <a:r>
              <a:rPr dirty="0" sz="1800">
                <a:latin typeface="Microsoft YaHei"/>
                <a:cs typeface="Microsoft YaHei"/>
              </a:rPr>
              <a:t>就会转换成</a:t>
            </a:r>
            <a:r>
              <a:rPr dirty="0" sz="1800" spc="-5">
                <a:latin typeface="Microsoft YaHei"/>
                <a:cs typeface="Microsoft YaHei"/>
              </a:rPr>
              <a:t>12.3</a:t>
            </a:r>
            <a:r>
              <a:rPr dirty="0" sz="1800" spc="5">
                <a:latin typeface="Microsoft YaHei"/>
                <a:cs typeface="Microsoft YaHei"/>
              </a:rPr>
              <a:t>4</a:t>
            </a:r>
            <a:r>
              <a:rPr dirty="0" sz="1800">
                <a:latin typeface="Microsoft YaHei"/>
                <a:cs typeface="Microsoft YaHei"/>
              </a:rPr>
              <a:t>。如果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的格式 </a:t>
            </a:r>
            <a:r>
              <a:rPr dirty="0" sz="1800">
                <a:latin typeface="Microsoft YaHei"/>
                <a:cs typeface="Microsoft YaHei"/>
              </a:rPr>
              <a:t>不是一个实数 ，则返</a:t>
            </a:r>
            <a:r>
              <a:rPr dirty="0" sz="1800" spc="-10">
                <a:latin typeface="Microsoft YaHei"/>
                <a:cs typeface="Microsoft YaHei"/>
              </a:rPr>
              <a:t>回</a:t>
            </a:r>
            <a:r>
              <a:rPr dirty="0" sz="1800">
                <a:latin typeface="Microsoft YaHei"/>
                <a:cs typeface="Microsoft YaHei"/>
              </a:rPr>
              <a:t>0。</a:t>
            </a:r>
            <a:endParaRPr sz="1800">
              <a:latin typeface="Microsoft YaHei"/>
              <a:cs typeface="Microsoft YaHei"/>
            </a:endParaRPr>
          </a:p>
          <a:p>
            <a:pPr marL="184785" indent="-172720">
              <a:lnSpc>
                <a:spcPts val="2100"/>
              </a:lnSpc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Arial MT"/>
                <a:cs typeface="Arial MT"/>
              </a:rPr>
              <a:t>char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*</a:t>
            </a:r>
            <a:r>
              <a:rPr dirty="0" sz="1800" spc="-5" b="1">
                <a:latin typeface="Arial"/>
                <a:cs typeface="Arial"/>
              </a:rPr>
              <a:t>itoa</a:t>
            </a:r>
            <a:r>
              <a:rPr dirty="0" sz="1800" spc="-5">
                <a:latin typeface="Arial MT"/>
                <a:cs typeface="Arial MT"/>
              </a:rPr>
              <a:t>(int value,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 *string,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 radix);</a:t>
            </a:r>
            <a:endParaRPr sz="1800">
              <a:latin typeface="Arial MT"/>
              <a:cs typeface="Arial MT"/>
            </a:endParaRPr>
          </a:p>
          <a:p>
            <a:pPr marL="149860">
              <a:lnSpc>
                <a:spcPts val="2150"/>
              </a:lnSpc>
            </a:pPr>
            <a:r>
              <a:rPr dirty="0" sz="1800">
                <a:latin typeface="Microsoft YaHei"/>
                <a:cs typeface="Microsoft YaHei"/>
              </a:rPr>
              <a:t>将整型值</a:t>
            </a:r>
            <a:r>
              <a:rPr dirty="0" sz="1800" spc="-10">
                <a:latin typeface="Microsoft YaHei"/>
                <a:cs typeface="Microsoft YaHei"/>
              </a:rPr>
              <a:t>value</a:t>
            </a:r>
            <a:r>
              <a:rPr dirty="0" sz="1800">
                <a:latin typeface="Microsoft YaHei"/>
                <a:cs typeface="Microsoft YaHei"/>
              </a:rPr>
              <a:t>以</a:t>
            </a:r>
            <a:r>
              <a:rPr dirty="0" sz="1800" spc="-5">
                <a:latin typeface="Microsoft YaHei"/>
                <a:cs typeface="Microsoft YaHei"/>
              </a:rPr>
              <a:t>radix</a:t>
            </a:r>
            <a:r>
              <a:rPr dirty="0" sz="1800">
                <a:latin typeface="Microsoft YaHei"/>
                <a:cs typeface="Microsoft YaHei"/>
              </a:rPr>
              <a:t>进制表示法写入</a:t>
            </a:r>
            <a:r>
              <a:rPr dirty="0" sz="1800" spc="-4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string：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063" y="4070096"/>
            <a:ext cx="2898775" cy="853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270">
              <a:lnSpc>
                <a:spcPct val="100899"/>
              </a:lnSpc>
              <a:spcBef>
                <a:spcPts val="80"/>
              </a:spcBef>
            </a:pPr>
            <a:r>
              <a:rPr dirty="0" sz="1800" spc="-10" b="1">
                <a:latin typeface="Courier New"/>
                <a:cs typeface="Courier New"/>
              </a:rPr>
              <a:t>char szValue[20]; </a:t>
            </a:r>
            <a:r>
              <a:rPr dirty="0" sz="1800" spc="-5" b="1">
                <a:latin typeface="Courier New"/>
                <a:cs typeface="Courier New"/>
              </a:rPr>
              <a:t> itoa( </a:t>
            </a:r>
            <a:r>
              <a:rPr dirty="0" sz="1800" spc="-10" b="1">
                <a:latin typeface="Courier New"/>
                <a:cs typeface="Courier New"/>
              </a:rPr>
              <a:t>27,szValue,10);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itoa(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27,szValue,16);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2585" y="4348683"/>
            <a:ext cx="353885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6880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szV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l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u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e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的内容变为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"27"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szValue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的内容变</a:t>
            </a:r>
            <a:r>
              <a:rPr dirty="0" sz="1800" spc="-10" b="1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"1b"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字符串操作库函数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246634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&lt;cstring&gt;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 namespace std;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3617" y="1895639"/>
          <a:ext cx="3116580" cy="718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755"/>
                <a:gridCol w="976630"/>
                <a:gridCol w="244475"/>
                <a:gridCol w="1315085"/>
              </a:tblGrid>
              <a:tr h="236599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char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s1[100]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ts val="1650"/>
                        </a:lnSpc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"12345";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44203">
                <a:tc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char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s2[100]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ts val="1705"/>
                        </a:lnSpc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"abcdefg";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36870">
                <a:tc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char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s3[100]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ts val="1705"/>
                        </a:lnSpc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"ABCDE";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72667" y="2580893"/>
            <a:ext cx="7435850" cy="2425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strncat(s1,s2,3);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600" spc="-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"12345abc"</a:t>
            </a:r>
            <a:endParaRPr sz="1600">
              <a:latin typeface="Courier New"/>
              <a:cs typeface="Courier New"/>
            </a:endParaRPr>
          </a:p>
          <a:p>
            <a:pPr marL="12700" marR="825500">
              <a:lnSpc>
                <a:spcPct val="99600"/>
              </a:lnSpc>
              <a:spcBef>
                <a:spcPts val="30"/>
              </a:spcBef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"1)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2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1)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12345abc 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strncpy(s1,s3,3);</a:t>
            </a:r>
            <a:r>
              <a:rPr dirty="0" sz="1600" spc="6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s3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的前三个字符拷贝到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s1,s1="ABC45abc" </a:t>
            </a:r>
            <a:r>
              <a:rPr dirty="0" sz="1600" spc="-944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"2)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2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2)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ABC45abc 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strncpy(s2,s3,6);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//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s2</a:t>
            </a:r>
            <a:r>
              <a:rPr dirty="0" sz="16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"ABCDE"</a:t>
            </a:r>
            <a:endParaRPr sz="1600">
              <a:latin typeface="Courier New"/>
              <a:cs typeface="Courier New"/>
            </a:endParaRPr>
          </a:p>
          <a:p>
            <a:pPr marL="12700" marR="2118995">
              <a:lnSpc>
                <a:spcPts val="1900"/>
              </a:lnSpc>
              <a:spcBef>
                <a:spcPts val="105"/>
              </a:spcBef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"3) 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r>
              <a:rPr dirty="0" sz="1600" spc="3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2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3)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ABCDE </a:t>
            </a:r>
            <a:r>
              <a:rPr dirty="0" sz="1600" spc="-9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cout 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"4)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strncmp(s1,s3,3)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80"/>
              </a:lnSpc>
              <a:tabLst>
                <a:tab pos="4932680" algn="l"/>
              </a:tabLst>
            </a:pP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比较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和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s3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的前三个字符，比</a:t>
            </a:r>
            <a:r>
              <a:rPr dirty="0" sz="1600" b="1">
                <a:solidFill>
                  <a:srgbClr val="00AF50"/>
                </a:solidFill>
                <a:latin typeface="Microsoft YaHei"/>
                <a:cs typeface="Microsoft YaHei"/>
              </a:rPr>
              <a:t>较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结果</a:t>
            </a:r>
            <a:r>
              <a:rPr dirty="0" sz="1600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相等</a:t>
            </a:r>
            <a:r>
              <a:rPr dirty="0" sz="1600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输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出	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4)</a:t>
            </a:r>
            <a:r>
              <a:rPr dirty="0" sz="1600" spc="-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 strchr(s1,'B');</a:t>
            </a:r>
            <a:r>
              <a:rPr dirty="0" sz="1600" spc="6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在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中查找</a:t>
            </a:r>
            <a:r>
              <a:rPr dirty="0" sz="1600" spc="49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'B'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第一次出现的位置</a:t>
            </a:r>
            <a:endParaRPr sz="16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1616" y="137286"/>
            <a:ext cx="7522209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if(</a:t>
            </a:r>
            <a:r>
              <a:rPr dirty="0" sz="160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p )</a:t>
            </a:r>
            <a:r>
              <a:rPr dirty="0" sz="1600" spc="1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等价于</a:t>
            </a:r>
            <a:r>
              <a:rPr dirty="0" sz="1600" spc="50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if( p!=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NULL)</a:t>
            </a:r>
            <a:endParaRPr sz="1600">
              <a:latin typeface="Courier New"/>
              <a:cs typeface="Courier New"/>
            </a:endParaRPr>
          </a:p>
          <a:p>
            <a:pPr marL="501650">
              <a:lnSpc>
                <a:spcPct val="100000"/>
              </a:lnSpc>
            </a:pP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cout</a:t>
            </a:r>
            <a:r>
              <a:rPr dirty="0" sz="1600" spc="5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&lt;&lt; "5)</a:t>
            </a:r>
            <a:r>
              <a:rPr dirty="0" sz="1600" spc="5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"</a:t>
            </a:r>
            <a:r>
              <a:rPr dirty="0" sz="1600" spc="1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&lt;&lt; p</a:t>
            </a:r>
            <a:r>
              <a:rPr dirty="0" sz="1600" spc="25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- s1</a:t>
            </a:r>
            <a:r>
              <a:rPr dirty="0" sz="1600" spc="1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&lt;&lt;","</a:t>
            </a:r>
            <a:r>
              <a:rPr dirty="0" sz="1600" spc="5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dirty="0" sz="1600" spc="5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*p &lt;&lt;</a:t>
            </a:r>
            <a:r>
              <a:rPr dirty="0" sz="1600" spc="1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0000"/>
                </a:solidFill>
                <a:latin typeface="Courier New"/>
                <a:cs typeface="Courier New"/>
              </a:rPr>
              <a:t>endl;</a:t>
            </a:r>
            <a:r>
              <a:rPr dirty="0" sz="1600" spc="3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50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5)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1,B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1616" y="621918"/>
            <a:ext cx="8009890" cy="271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"5) Not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Found" 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p =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strstr(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s1,"45a");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在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中查找字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串</a:t>
            </a:r>
            <a:r>
              <a:rPr dirty="0" sz="1600" spc="52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"45a"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s1="ABC45abc"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50165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"6)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 s1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","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 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r>
              <a:rPr dirty="0" sz="1600" spc="3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50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6) 3,45abc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"6)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Not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Found"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以下演</a:t>
            </a:r>
            <a:r>
              <a:rPr dirty="0" sz="1600" spc="-15" b="1">
                <a:solidFill>
                  <a:srgbClr val="00AF50"/>
                </a:solidFill>
                <a:latin typeface="Microsoft YaHei"/>
                <a:cs typeface="Microsoft YaHei"/>
              </a:rPr>
              <a:t>示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strtok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用法：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cout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"strtok usage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demo:"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char str[]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5" b="1">
                <a:latin typeface="Courier New"/>
                <a:cs typeface="Courier New"/>
              </a:rPr>
              <a:t>="-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This, a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sample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string, OK.";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下面要</a:t>
            </a:r>
            <a:r>
              <a:rPr dirty="0" sz="1600" spc="-15" b="1">
                <a:solidFill>
                  <a:srgbClr val="00AF50"/>
                </a:solidFill>
                <a:latin typeface="Microsoft YaHei"/>
                <a:cs typeface="Microsoft YaHei"/>
              </a:rPr>
              <a:t>从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str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逐个抽取出被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dirty="0" sz="1600" spc="2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,.-"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这几个字符分隔的字串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180" y="3308096"/>
            <a:ext cx="7120255" cy="1485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1755" marR="16764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strtok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(str,"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,.-");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请注意，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dirty="0" sz="16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,.-"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中的第一个字符是空格 </a:t>
            </a:r>
            <a:r>
              <a:rPr dirty="0" sz="1600" spc="-5" b="1">
                <a:latin typeface="Courier New"/>
                <a:cs typeface="Courier New"/>
              </a:rPr>
              <a:t>while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 !=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NULL)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只要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不为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，就说明找</a:t>
            </a:r>
            <a:r>
              <a:rPr dirty="0" sz="1600" spc="5" b="1">
                <a:solidFill>
                  <a:srgbClr val="00AF50"/>
                </a:solidFill>
                <a:latin typeface="Microsoft YaHei"/>
                <a:cs typeface="Microsoft YaHei"/>
              </a:rPr>
              <a:t>到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了一</a:t>
            </a:r>
            <a:r>
              <a:rPr dirty="0" sz="1600" spc="5" b="1">
                <a:solidFill>
                  <a:srgbClr val="00AF50"/>
                </a:solidFill>
                <a:latin typeface="Microsoft YaHei"/>
                <a:cs typeface="Microsoft YaHei"/>
              </a:rPr>
              <a:t>个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子串</a:t>
            </a:r>
            <a:endParaRPr sz="1600">
              <a:latin typeface="Microsoft YaHei"/>
              <a:cs typeface="Microsoft YaHei"/>
            </a:endParaRPr>
          </a:p>
          <a:p>
            <a:pPr marL="559435">
              <a:lnSpc>
                <a:spcPts val="1895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p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56134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strtok(NULL,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b="1">
                <a:latin typeface="Courier New"/>
                <a:cs typeface="Courier New"/>
              </a:rPr>
              <a:t> ,.-");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后续调用，第一个参数必须</a:t>
            </a:r>
            <a:r>
              <a:rPr dirty="0" sz="1600" spc="-30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endParaRPr sz="1600">
              <a:latin typeface="Courier New"/>
              <a:cs typeface="Courier New"/>
            </a:endParaRPr>
          </a:p>
          <a:p>
            <a:pPr marL="71755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15" y="4768392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1583" y="3573779"/>
            <a:ext cx="934212" cy="13243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01583" y="3573779"/>
            <a:ext cx="934719" cy="132461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-10">
                <a:latin typeface="Microsoft YaHei"/>
                <a:cs typeface="Microsoft YaHei"/>
              </a:rPr>
              <a:t>This</a:t>
            </a:r>
            <a:endParaRPr sz="1600">
              <a:latin typeface="Microsoft YaHei"/>
              <a:cs typeface="Microsoft YaHei"/>
            </a:endParaRPr>
          </a:p>
          <a:p>
            <a:pPr marL="92075" marR="139065">
              <a:lnSpc>
                <a:spcPct val="100000"/>
              </a:lnSpc>
            </a:pPr>
            <a:r>
              <a:rPr dirty="0" sz="1600" spc="-5">
                <a:latin typeface="Microsoft YaHei"/>
                <a:cs typeface="Microsoft YaHei"/>
              </a:rPr>
              <a:t>a </a:t>
            </a:r>
            <a:r>
              <a:rPr dirty="0" sz="1600">
                <a:latin typeface="Microsoft YaHei"/>
                <a:cs typeface="Microsoft YaHei"/>
              </a:rPr>
              <a:t> </a:t>
            </a:r>
            <a:r>
              <a:rPr dirty="0" sz="1600" spc="-5">
                <a:latin typeface="Microsoft YaHei"/>
                <a:cs typeface="Microsoft YaHei"/>
              </a:rPr>
              <a:t>sample  </a:t>
            </a:r>
            <a:r>
              <a:rPr dirty="0" sz="1600" spc="-5">
                <a:latin typeface="Microsoft YaHei"/>
                <a:cs typeface="Microsoft YaHei"/>
              </a:rPr>
              <a:t>string</a:t>
            </a:r>
            <a:endParaRPr sz="1600">
              <a:latin typeface="Microsoft YaHei"/>
              <a:cs typeface="Microsoft YaHei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dirty="0" sz="1600" spc="-10">
                <a:latin typeface="Microsoft YaHei"/>
                <a:cs typeface="Microsoft YaHei"/>
              </a:rPr>
              <a:t>OK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3" name="object 3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9482" y="4697374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加拿大班芙国家公园硫磺山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9157" y="2333625"/>
            <a:ext cx="129540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Arial MT"/>
                <a:cs typeface="Arial MT"/>
              </a:rPr>
              <a:t>v</a:t>
            </a:r>
            <a:r>
              <a:rPr dirty="0" sz="2600" spc="5">
                <a:latin typeface="Arial MT"/>
                <a:cs typeface="Arial MT"/>
              </a:rPr>
              <a:t>o</a:t>
            </a:r>
            <a:r>
              <a:rPr dirty="0" sz="2600">
                <a:latin typeface="Arial MT"/>
                <a:cs typeface="Arial MT"/>
              </a:rPr>
              <a:t>id</a:t>
            </a:r>
            <a:r>
              <a:rPr dirty="0" sz="2600"/>
              <a:t>指针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507" y="428116"/>
            <a:ext cx="6224143" cy="42139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1280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void</a:t>
            </a:r>
            <a:r>
              <a:rPr dirty="0" sz="2400" spc="-65">
                <a:latin typeface="Arial MT"/>
                <a:cs typeface="Arial MT"/>
              </a:rPr>
              <a:t> </a:t>
            </a:r>
            <a:r>
              <a:rPr dirty="0" sz="2400"/>
              <a:t>指针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6482080" cy="3060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5">
                <a:latin typeface="Microsoft YaHei"/>
                <a:cs typeface="Microsoft YaHei"/>
              </a:rPr>
              <a:t>void</a:t>
            </a:r>
            <a:r>
              <a:rPr dirty="0" sz="2000">
                <a:latin typeface="Microsoft YaHei"/>
                <a:cs typeface="Microsoft YaHei"/>
              </a:rPr>
              <a:t>指针:</a:t>
            </a:r>
            <a:endParaRPr sz="2000">
              <a:latin typeface="Microsoft YaHei"/>
              <a:cs typeface="Microsoft YaHei"/>
            </a:endParaRPr>
          </a:p>
          <a:p>
            <a:pPr marL="6223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void</a:t>
            </a:r>
            <a:r>
              <a:rPr dirty="0" sz="20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2000" spc="-3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p;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ourier New"/>
              <a:cs typeface="Courier New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可以用任何类型的指针对</a:t>
            </a:r>
            <a:r>
              <a:rPr dirty="0" sz="2000" spc="-5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void </a:t>
            </a:r>
            <a:r>
              <a:rPr dirty="0" sz="2000">
                <a:latin typeface="Microsoft YaHei"/>
                <a:cs typeface="Microsoft YaHei"/>
              </a:rPr>
              <a:t>指针进行赋值或初始化：</a:t>
            </a:r>
            <a:endParaRPr sz="2000">
              <a:latin typeface="Microsoft YaHei"/>
              <a:cs typeface="Microsoft YaHei"/>
            </a:endParaRPr>
          </a:p>
          <a:p>
            <a:pPr marL="12700" marR="4022725">
              <a:lnSpc>
                <a:spcPct val="100000"/>
              </a:lnSpc>
              <a:spcBef>
                <a:spcPts val="2250"/>
              </a:spcBef>
            </a:pPr>
            <a:r>
              <a:rPr dirty="0" sz="2000" spc="-5" b="1">
                <a:latin typeface="Courier New"/>
                <a:cs typeface="Courier New"/>
              </a:rPr>
              <a:t>double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d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1.54; </a:t>
            </a:r>
            <a:r>
              <a:rPr dirty="0" sz="2000" spc="-118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void </a:t>
            </a:r>
            <a:r>
              <a:rPr dirty="0" sz="2000" b="1">
                <a:latin typeface="Courier New"/>
                <a:cs typeface="Courier New"/>
              </a:rPr>
              <a:t>* p = &amp; </a:t>
            </a:r>
            <a:r>
              <a:rPr dirty="0" sz="2000" spc="-5" b="1">
                <a:latin typeface="Courier New"/>
                <a:cs typeface="Courier New"/>
              </a:rPr>
              <a:t>d;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void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p1;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 spc="-5" b="1">
                <a:latin typeface="Courier New"/>
                <a:cs typeface="Courier New"/>
              </a:rPr>
              <a:t>p1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&amp;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d;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信息科学技术学院</a:t>
            </a:r>
            <a:endParaRPr sz="200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0590" y="1516202"/>
            <a:ext cx="404812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指定教材：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b="1">
                <a:latin typeface="Microsoft YaHei"/>
                <a:cs typeface="Microsoft YaHei"/>
              </a:rPr>
              <a:t>《新标</a:t>
            </a:r>
            <a:r>
              <a:rPr dirty="0" sz="2400" spc="-5" b="1">
                <a:latin typeface="Microsoft YaHei"/>
                <a:cs typeface="Microsoft YaHei"/>
              </a:rPr>
              <a:t>准C+</a:t>
            </a:r>
            <a:r>
              <a:rPr dirty="0" sz="2400" b="1">
                <a:latin typeface="Microsoft YaHei"/>
                <a:cs typeface="Microsoft YaHei"/>
              </a:rPr>
              <a:t>+程序设计教程》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dirty="0" sz="1800">
                <a:latin typeface="Microsoft YaHei"/>
                <a:cs typeface="Microsoft YaHei"/>
              </a:rPr>
              <a:t>郭炜</a:t>
            </a:r>
            <a:r>
              <a:rPr dirty="0" sz="1800" spc="-10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1280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void</a:t>
            </a:r>
            <a:r>
              <a:rPr dirty="0" sz="2400" spc="-65">
                <a:latin typeface="Arial MT"/>
                <a:cs typeface="Arial MT"/>
              </a:rPr>
              <a:t> </a:t>
            </a:r>
            <a:r>
              <a:rPr dirty="0" sz="2400"/>
              <a:t>指针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665797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因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sizeof(void)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没有定义，所以对于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void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</a:t>
            </a:r>
            <a:r>
              <a:rPr dirty="0" sz="2000" spc="-10">
                <a:latin typeface="Microsoft YaHei"/>
                <a:cs typeface="Microsoft YaHei"/>
              </a:rPr>
              <a:t>针</a:t>
            </a:r>
            <a:r>
              <a:rPr dirty="0" sz="2000">
                <a:latin typeface="Microsoft YaHei"/>
                <a:cs typeface="Microsoft YaHei"/>
              </a:rPr>
              <a:t>p,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38784" algn="l"/>
              </a:tabLst>
            </a:pPr>
            <a:r>
              <a:rPr dirty="0" sz="2000" spc="-5">
                <a:latin typeface="Microsoft YaHei"/>
                <a:cs typeface="Microsoft YaHei"/>
              </a:rPr>
              <a:t>*p	</a:t>
            </a:r>
            <a:r>
              <a:rPr dirty="0" sz="2000">
                <a:latin typeface="Microsoft YaHei"/>
                <a:cs typeface="Microsoft YaHei"/>
              </a:rPr>
              <a:t>无定义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++p,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--p,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+=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n,</a:t>
            </a:r>
            <a:r>
              <a:rPr dirty="0" sz="2000">
                <a:latin typeface="Microsoft YaHei"/>
                <a:cs typeface="Microsoft YaHei"/>
              </a:rPr>
              <a:t> p+n，p-n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等均无定义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-126" y="477011"/>
            <a:ext cx="9145905" cy="4668520"/>
            <a:chOff x="-126" y="477011"/>
            <a:chExt cx="9145905" cy="4668520"/>
          </a:xfrm>
        </p:grpSpPr>
        <p:sp>
          <p:nvSpPr>
            <p:cNvPr id="6" name="object 6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6936" y="477011"/>
              <a:ext cx="6220968" cy="46649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6432" y="4744441"/>
            <a:ext cx="941069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挪威峡湾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6120" y="2333625"/>
            <a:ext cx="234251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内存操作库函数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32442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内存操作库函数</a:t>
            </a:r>
            <a:r>
              <a:rPr dirty="0" sz="2400">
                <a:latin typeface="Arial MT"/>
                <a:cs typeface="Arial MT"/>
              </a:rPr>
              <a:t>memset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707516"/>
            <a:ext cx="8654415" cy="4007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icrosoft YaHei"/>
                <a:cs typeface="Microsoft YaHei"/>
              </a:rPr>
              <a:t>头文件</a:t>
            </a:r>
            <a:r>
              <a:rPr dirty="0" sz="2000" spc="-5" b="1">
                <a:latin typeface="Courier New"/>
                <a:cs typeface="Courier New"/>
              </a:rPr>
              <a:t>cstring</a:t>
            </a:r>
            <a:r>
              <a:rPr dirty="0" sz="2000" b="1">
                <a:latin typeface="Microsoft YaHei"/>
                <a:cs typeface="Microsoft YaHei"/>
              </a:rPr>
              <a:t>中声明</a:t>
            </a:r>
            <a:r>
              <a:rPr dirty="0" sz="2000" b="1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000" b="1">
                <a:latin typeface="Courier New"/>
                <a:cs typeface="Courier New"/>
              </a:rPr>
              <a:t>void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memset(void</a:t>
            </a:r>
            <a:r>
              <a:rPr dirty="0" sz="2000" b="1">
                <a:latin typeface="Courier New"/>
                <a:cs typeface="Courier New"/>
              </a:rPr>
              <a:t> * </a:t>
            </a:r>
            <a:r>
              <a:rPr dirty="0" sz="2000" spc="-5" b="1">
                <a:latin typeface="Courier New"/>
                <a:cs typeface="Courier New"/>
              </a:rPr>
              <a:t>dest,int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ch,int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n);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将从dest开始的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n个字节</a:t>
            </a:r>
            <a:r>
              <a:rPr dirty="0" sz="2000">
                <a:latin typeface="Microsoft YaHei"/>
                <a:cs typeface="Microsoft YaHei"/>
              </a:rPr>
              <a:t>，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设置</a:t>
            </a:r>
            <a:r>
              <a:rPr dirty="0" sz="2000" spc="-15">
                <a:latin typeface="Microsoft YaHei"/>
                <a:cs typeface="Microsoft YaHei"/>
              </a:rPr>
              <a:t>成</a:t>
            </a:r>
            <a:r>
              <a:rPr dirty="0" sz="2000">
                <a:latin typeface="Microsoft YaHei"/>
                <a:cs typeface="Microsoft YaHei"/>
              </a:rPr>
              <a:t>ch。</a:t>
            </a:r>
            <a:r>
              <a:rPr dirty="0" sz="2000" spc="-15">
                <a:latin typeface="Microsoft YaHei"/>
                <a:cs typeface="Microsoft YaHei"/>
              </a:rPr>
              <a:t>返</a:t>
            </a:r>
            <a:r>
              <a:rPr dirty="0" sz="2000">
                <a:latin typeface="Microsoft YaHei"/>
                <a:cs typeface="Microsoft YaHei"/>
              </a:rPr>
              <a:t>回值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dest</a:t>
            </a:r>
            <a:r>
              <a:rPr dirty="0" sz="2000">
                <a:latin typeface="Microsoft YaHei"/>
                <a:cs typeface="Microsoft YaHei"/>
              </a:rPr>
              <a:t>。ch只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最低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字节起 作用。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例：将szN</a:t>
            </a:r>
            <a:r>
              <a:rPr dirty="0" sz="2000" spc="-10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m</a:t>
            </a:r>
            <a:r>
              <a:rPr dirty="0" sz="2000" spc="-5">
                <a:latin typeface="Microsoft YaHei"/>
                <a:cs typeface="Microsoft YaHei"/>
              </a:rPr>
              <a:t>e</a:t>
            </a:r>
            <a:r>
              <a:rPr dirty="0" sz="2000">
                <a:latin typeface="Microsoft YaHei"/>
                <a:cs typeface="Microsoft YaHei"/>
              </a:rPr>
              <a:t>的前10个字符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都设</a:t>
            </a:r>
            <a:r>
              <a:rPr dirty="0" sz="2000" spc="-15">
                <a:latin typeface="Microsoft YaHei"/>
                <a:cs typeface="Microsoft YaHei"/>
              </a:rPr>
              <a:t>置</a:t>
            </a:r>
            <a:r>
              <a:rPr dirty="0" sz="2000">
                <a:latin typeface="Microsoft YaHei"/>
                <a:cs typeface="Microsoft YaHei"/>
              </a:rPr>
              <a:t>成</a:t>
            </a:r>
            <a:r>
              <a:rPr dirty="0" sz="2000" spc="-5">
                <a:latin typeface="Microsoft YaHei"/>
                <a:cs typeface="Microsoft YaHei"/>
              </a:rPr>
              <a:t>'</a:t>
            </a:r>
            <a:r>
              <a:rPr dirty="0" sz="2000" spc="-15">
                <a:latin typeface="Microsoft YaHei"/>
                <a:cs typeface="Microsoft YaHei"/>
              </a:rPr>
              <a:t>a</a:t>
            </a:r>
            <a:r>
              <a:rPr dirty="0" sz="2000" spc="-5">
                <a:latin typeface="Microsoft YaHei"/>
                <a:cs typeface="Microsoft YaHei"/>
              </a:rPr>
              <a:t>':</a:t>
            </a:r>
            <a:endParaRPr sz="2000">
              <a:latin typeface="Microsoft YaHei"/>
              <a:cs typeface="Microsoft YaHei"/>
            </a:endParaRPr>
          </a:p>
          <a:p>
            <a:pPr marL="12700" marR="5128260">
              <a:lnSpc>
                <a:spcPct val="100000"/>
              </a:lnSpc>
              <a:spcBef>
                <a:spcPts val="2245"/>
              </a:spcBef>
            </a:pPr>
            <a:r>
              <a:rPr dirty="0" sz="2000" b="1">
                <a:latin typeface="Courier New"/>
                <a:cs typeface="Courier New"/>
              </a:rPr>
              <a:t>char </a:t>
            </a:r>
            <a:r>
              <a:rPr dirty="0" sz="2000" spc="-5" b="1">
                <a:latin typeface="Courier New"/>
                <a:cs typeface="Courier New"/>
              </a:rPr>
              <a:t>szName[200]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"";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memset( szName,'a',10);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cout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&lt;&lt;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szName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&lt;&lt;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endl;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2100" spc="-60">
                <a:solidFill>
                  <a:srgbClr val="962203"/>
                </a:solidFill>
                <a:latin typeface="Microsoft YaHei"/>
                <a:cs typeface="Microsoft YaHei"/>
              </a:rPr>
              <a:t>=&gt;aaaaaaaaaa</a:t>
            </a:r>
            <a:endParaRPr sz="2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32442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内存操作库函数</a:t>
            </a:r>
            <a:r>
              <a:rPr dirty="0" sz="2400">
                <a:latin typeface="Arial MT"/>
                <a:cs typeface="Arial MT"/>
              </a:rPr>
              <a:t>memset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722757"/>
            <a:ext cx="471424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用memse</a:t>
            </a:r>
            <a:r>
              <a:rPr dirty="0" sz="2000" spc="-10">
                <a:latin typeface="Microsoft YaHei"/>
                <a:cs typeface="Microsoft YaHei"/>
              </a:rPr>
              <a:t>t</a:t>
            </a:r>
            <a:r>
              <a:rPr dirty="0" sz="2000">
                <a:latin typeface="Microsoft YaHei"/>
                <a:cs typeface="Microsoft YaHei"/>
              </a:rPr>
              <a:t>函数将数组内容全部设置</a:t>
            </a:r>
            <a:r>
              <a:rPr dirty="0" sz="2000" spc="-10">
                <a:latin typeface="Microsoft YaHei"/>
                <a:cs typeface="Microsoft YaHei"/>
              </a:rPr>
              <a:t>成</a:t>
            </a:r>
            <a:r>
              <a:rPr dirty="0" sz="2000">
                <a:latin typeface="Microsoft YaHei"/>
                <a:cs typeface="Microsoft YaHei"/>
              </a:rPr>
              <a:t>0：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5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a[100];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ourier New"/>
                <a:cs typeface="Courier New"/>
              </a:rPr>
              <a:t>memset(a,0,sizeof(a));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则数组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的每个元素都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成0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33115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内存操作库函数</a:t>
            </a:r>
            <a:r>
              <a:rPr dirty="0" sz="2400">
                <a:latin typeface="Arial MT"/>
                <a:cs typeface="Arial MT"/>
              </a:rPr>
              <a:t>memcpy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707516"/>
            <a:ext cx="7482205" cy="3680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icrosoft YaHei"/>
                <a:cs typeface="Microsoft YaHei"/>
              </a:rPr>
              <a:t>头文件</a:t>
            </a:r>
            <a:r>
              <a:rPr dirty="0" sz="2000" spc="-5" b="1">
                <a:latin typeface="Courier New"/>
                <a:cs typeface="Courier New"/>
              </a:rPr>
              <a:t>cstring</a:t>
            </a:r>
            <a:r>
              <a:rPr dirty="0" sz="2000" b="1">
                <a:latin typeface="Microsoft YaHei"/>
                <a:cs typeface="Microsoft YaHei"/>
              </a:rPr>
              <a:t>中声明</a:t>
            </a:r>
            <a:r>
              <a:rPr dirty="0" sz="2000" b="1">
                <a:latin typeface="Courier New"/>
                <a:cs typeface="Courier New"/>
              </a:rPr>
              <a:t>: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000" b="1">
                <a:latin typeface="Courier New"/>
                <a:cs typeface="Courier New"/>
              </a:rPr>
              <a:t>void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memcpy(void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dest, </a:t>
            </a:r>
            <a:r>
              <a:rPr dirty="0" sz="2000" b="1">
                <a:latin typeface="Courier New"/>
                <a:cs typeface="Courier New"/>
              </a:rPr>
              <a:t>void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src,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5" b="1">
                <a:latin typeface="Courier New"/>
                <a:cs typeface="Courier New"/>
              </a:rPr>
              <a:t> n);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将地址s</a:t>
            </a:r>
            <a:r>
              <a:rPr dirty="0" sz="2000" spc="-30">
                <a:latin typeface="Microsoft YaHei"/>
                <a:cs typeface="Microsoft YaHei"/>
              </a:rPr>
              <a:t>r</a:t>
            </a:r>
            <a:r>
              <a:rPr dirty="0" sz="2000">
                <a:latin typeface="Microsoft YaHei"/>
                <a:cs typeface="Microsoft YaHei"/>
              </a:rPr>
              <a:t>c开始的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个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字节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拷贝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地址</a:t>
            </a:r>
            <a:r>
              <a:rPr dirty="0" sz="2000" spc="-10">
                <a:latin typeface="Microsoft YaHei"/>
                <a:cs typeface="Microsoft YaHei"/>
              </a:rPr>
              <a:t>d</a:t>
            </a:r>
            <a:r>
              <a:rPr dirty="0" sz="2000" spc="-5">
                <a:latin typeface="Microsoft YaHei"/>
                <a:cs typeface="Microsoft YaHei"/>
              </a:rPr>
              <a:t>est</a:t>
            </a:r>
            <a:r>
              <a:rPr dirty="0" sz="2000">
                <a:latin typeface="Microsoft YaHei"/>
                <a:cs typeface="Microsoft YaHei"/>
              </a:rPr>
              <a:t>。返</a:t>
            </a:r>
            <a:r>
              <a:rPr dirty="0" sz="2000" spc="-15">
                <a:latin typeface="Microsoft YaHei"/>
                <a:cs typeface="Microsoft YaHei"/>
              </a:rPr>
              <a:t>回</a:t>
            </a:r>
            <a:r>
              <a:rPr dirty="0" sz="2000">
                <a:latin typeface="Microsoft YaHei"/>
                <a:cs typeface="Microsoft YaHei"/>
              </a:rPr>
              <a:t>值是</a:t>
            </a:r>
            <a:r>
              <a:rPr dirty="0" sz="2000" spc="-10">
                <a:latin typeface="Microsoft YaHei"/>
                <a:cs typeface="Microsoft YaHei"/>
              </a:rPr>
              <a:t>d</a:t>
            </a:r>
            <a:r>
              <a:rPr dirty="0" sz="2000" spc="-5">
                <a:latin typeface="Microsoft YaHei"/>
                <a:cs typeface="Microsoft YaHei"/>
              </a:rPr>
              <a:t>est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将数</a:t>
            </a:r>
            <a:r>
              <a:rPr dirty="0" sz="2000" spc="5">
                <a:latin typeface="Microsoft YaHei"/>
                <a:cs typeface="Microsoft YaHei"/>
              </a:rPr>
              <a:t>组</a:t>
            </a:r>
            <a:r>
              <a:rPr dirty="0" sz="2000" spc="-5">
                <a:latin typeface="Microsoft YaHei"/>
                <a:cs typeface="Microsoft YaHei"/>
              </a:rPr>
              <a:t>a1</a:t>
            </a:r>
            <a:r>
              <a:rPr dirty="0" sz="2000" spc="5">
                <a:latin typeface="Microsoft YaHei"/>
                <a:cs typeface="Microsoft YaHei"/>
              </a:rPr>
              <a:t>的内</a:t>
            </a:r>
            <a:r>
              <a:rPr dirty="0" sz="2000" spc="-5">
                <a:latin typeface="Microsoft YaHei"/>
                <a:cs typeface="Microsoft YaHei"/>
              </a:rPr>
              <a:t>容</a:t>
            </a:r>
            <a:r>
              <a:rPr dirty="0" sz="2000" spc="5">
                <a:latin typeface="Microsoft YaHei"/>
                <a:cs typeface="Microsoft YaHei"/>
              </a:rPr>
              <a:t>拷贝</a:t>
            </a:r>
            <a:r>
              <a:rPr dirty="0" sz="2000" spc="-5">
                <a:latin typeface="Microsoft YaHei"/>
                <a:cs typeface="Microsoft YaHei"/>
              </a:rPr>
              <a:t>到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组</a:t>
            </a:r>
            <a:r>
              <a:rPr dirty="0" sz="2000" spc="-5">
                <a:latin typeface="Microsoft YaHei"/>
                <a:cs typeface="Microsoft YaHei"/>
              </a:rPr>
              <a:t>a2</a:t>
            </a:r>
            <a:r>
              <a:rPr dirty="0" sz="2000" spc="-10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去，</a:t>
            </a:r>
            <a:r>
              <a:rPr dirty="0" sz="2000" spc="-10">
                <a:latin typeface="Microsoft YaHei"/>
                <a:cs typeface="Microsoft YaHei"/>
              </a:rPr>
              <a:t>结</a:t>
            </a:r>
            <a:r>
              <a:rPr dirty="0" sz="2000" spc="5">
                <a:latin typeface="Microsoft YaHei"/>
                <a:cs typeface="Microsoft YaHei"/>
              </a:rPr>
              <a:t>果</a:t>
            </a:r>
            <a:r>
              <a:rPr dirty="0" sz="2000">
                <a:latin typeface="Microsoft YaHei"/>
                <a:cs typeface="Microsoft YaHei"/>
              </a:rPr>
              <a:t>是</a:t>
            </a:r>
            <a:r>
              <a:rPr dirty="0" sz="2000" spc="-10">
                <a:latin typeface="Microsoft YaHei"/>
                <a:cs typeface="Microsoft YaHei"/>
              </a:rPr>
              <a:t>a2[0]</a:t>
            </a:r>
            <a:r>
              <a:rPr dirty="0" sz="2000" spc="-5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a1[0],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a2[1]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a1[1]……a2[9]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a1[9]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a1[10];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a2[10];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memcpy(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a2,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a1,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10*sizeof(int));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578"/>
            <a:ext cx="45313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如何编写内存操作库函</a:t>
            </a:r>
            <a:r>
              <a:rPr dirty="0" sz="2400" spc="5"/>
              <a:t>数</a:t>
            </a:r>
            <a:r>
              <a:rPr dirty="0" sz="2400">
                <a:latin typeface="Arial MT"/>
                <a:cs typeface="Arial MT"/>
              </a:rPr>
              <a:t>memcpy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007745"/>
            <a:ext cx="8406765" cy="3689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void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MyMemcpy(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void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dest</a:t>
            </a:r>
            <a:r>
              <a:rPr dirty="0" sz="2000" b="1">
                <a:latin typeface="Courier New"/>
                <a:cs typeface="Courier New"/>
              </a:rPr>
              <a:t> ,</a:t>
            </a:r>
            <a:r>
              <a:rPr dirty="0" sz="2000" spc="-5" b="1">
                <a:latin typeface="Courier New"/>
                <a:cs typeface="Courier New"/>
              </a:rPr>
              <a:t> const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void</a:t>
            </a:r>
            <a:r>
              <a:rPr dirty="0" sz="2000" b="1">
                <a:latin typeface="Courier New"/>
                <a:cs typeface="Courier New"/>
              </a:rPr>
              <a:t> * </a:t>
            </a:r>
            <a:r>
              <a:rPr dirty="0" sz="2000" spc="-5" b="1">
                <a:latin typeface="Courier New"/>
                <a:cs typeface="Courier New"/>
              </a:rPr>
              <a:t>src, int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n)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 marR="289941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char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pDest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(char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)dest;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char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pSrc </a:t>
            </a:r>
            <a:r>
              <a:rPr dirty="0" sz="2000" b="1">
                <a:latin typeface="Courier New"/>
                <a:cs typeface="Courier New"/>
              </a:rPr>
              <a:t>= ( </a:t>
            </a:r>
            <a:r>
              <a:rPr dirty="0" sz="2000" spc="-5" b="1">
                <a:latin typeface="Courier New"/>
                <a:cs typeface="Courier New"/>
              </a:rPr>
              <a:t>char </a:t>
            </a:r>
            <a:r>
              <a:rPr dirty="0" sz="2000" b="1">
                <a:latin typeface="Courier New"/>
                <a:cs typeface="Courier New"/>
              </a:rPr>
              <a:t>* ) </a:t>
            </a:r>
            <a:r>
              <a:rPr dirty="0" sz="2000" spc="-5" b="1">
                <a:latin typeface="Courier New"/>
                <a:cs typeface="Courier New"/>
              </a:rPr>
              <a:t>src;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for(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0; </a:t>
            </a:r>
            <a:r>
              <a:rPr dirty="0" sz="2000" b="1">
                <a:latin typeface="Courier New"/>
                <a:cs typeface="Courier New"/>
              </a:rPr>
              <a:t>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&lt;</a:t>
            </a:r>
            <a:r>
              <a:rPr dirty="0" sz="2000" spc="-5" b="1">
                <a:latin typeface="Courier New"/>
                <a:cs typeface="Courier New"/>
              </a:rPr>
              <a:t> n;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++i </a:t>
            </a:r>
            <a:r>
              <a:rPr dirty="0" sz="2000" b="1">
                <a:latin typeface="Courier New"/>
                <a:cs typeface="Courier New"/>
              </a:rPr>
              <a:t>)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ts val="2385"/>
              </a:lnSpc>
              <a:spcBef>
                <a:spcPts val="35"/>
              </a:spcBef>
            </a:pPr>
            <a:r>
              <a:rPr dirty="0" sz="2000" spc="-5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逐个字节拷贝源块的内容</a:t>
            </a:r>
            <a:r>
              <a:rPr dirty="0" sz="2000" spc="-10" b="1">
                <a:solidFill>
                  <a:srgbClr val="00AF50"/>
                </a:solidFill>
                <a:latin typeface="Microsoft YaHei"/>
                <a:cs typeface="Microsoft YaHei"/>
              </a:rPr>
              <a:t>到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目的块</a:t>
            </a:r>
            <a:endParaRPr sz="2000">
              <a:latin typeface="Microsoft YaHei"/>
              <a:cs typeface="Microsoft YaHei"/>
            </a:endParaRPr>
          </a:p>
          <a:p>
            <a:pPr marL="1841500">
              <a:lnSpc>
                <a:spcPts val="2385"/>
              </a:lnSpc>
            </a:pP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(pDest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+</a:t>
            </a:r>
            <a:r>
              <a:rPr dirty="0" sz="2000" spc="-5" b="1">
                <a:latin typeface="Courier New"/>
                <a:cs typeface="Courier New"/>
              </a:rPr>
              <a:t> i)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(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pSrc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+</a:t>
            </a:r>
            <a:r>
              <a:rPr dirty="0" sz="2000" spc="-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return</a:t>
            </a:r>
            <a:r>
              <a:rPr dirty="0" sz="2000" spc="-4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dest;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有缺陷，在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dest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区间和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src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区间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有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重叠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时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可能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出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问题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!!!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-126" y="454150"/>
            <a:ext cx="9145905" cy="4691380"/>
            <a:chOff x="-126" y="454150"/>
            <a:chExt cx="9145905" cy="4691380"/>
          </a:xfrm>
        </p:grpSpPr>
        <p:sp>
          <p:nvSpPr>
            <p:cNvPr id="6" name="object 6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6936" y="454150"/>
              <a:ext cx="6227064" cy="46710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9807" y="4684572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挪威盖朗厄尔峡湾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01725" y="2333625"/>
            <a:ext cx="134874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函数指针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170307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基本概念</a:t>
            </a:r>
          </a:p>
        </p:txBody>
      </p:sp>
      <p:sp>
        <p:nvSpPr>
          <p:cNvPr id="3" name="object 3"/>
          <p:cNvSpPr/>
          <p:nvPr/>
        </p:nvSpPr>
        <p:spPr>
          <a:xfrm>
            <a:off x="7667243" y="2139695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79222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59723" y="2139695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79222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67243" y="4084320"/>
            <a:ext cx="0" cy="790575"/>
          </a:xfrm>
          <a:custGeom>
            <a:avLst/>
            <a:gdLst/>
            <a:ahLst/>
            <a:cxnLst/>
            <a:rect l="l" t="t" r="r" b="b"/>
            <a:pathLst>
              <a:path w="0" h="790575">
                <a:moveTo>
                  <a:pt x="0" y="79057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9723" y="4084320"/>
            <a:ext cx="0" cy="790575"/>
          </a:xfrm>
          <a:custGeom>
            <a:avLst/>
            <a:gdLst/>
            <a:ahLst/>
            <a:cxnLst/>
            <a:rect l="l" t="t" r="r" b="b"/>
            <a:pathLst>
              <a:path w="0" h="790575">
                <a:moveTo>
                  <a:pt x="0" y="79057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67243" y="2932176"/>
            <a:ext cx="792480" cy="115252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180975" rIns="0" bIns="0" rtlCol="0" vert="horz">
            <a:spAutoFit/>
          </a:bodyPr>
          <a:lstStyle/>
          <a:p>
            <a:pPr algn="just" marL="236854" marR="318135">
              <a:lnSpc>
                <a:spcPct val="100299"/>
              </a:lnSpc>
              <a:spcBef>
                <a:spcPts val="1425"/>
              </a:spcBef>
            </a:pPr>
            <a:r>
              <a:rPr dirty="0" sz="1800">
                <a:latin typeface="Microsoft YaHei"/>
                <a:cs typeface="Microsoft YaHei"/>
              </a:rPr>
              <a:t>函 数 </a:t>
            </a:r>
            <a:r>
              <a:rPr dirty="0" sz="1800">
                <a:latin typeface="Microsoft YaHei"/>
                <a:cs typeface="Microsoft YaHei"/>
              </a:rPr>
              <a:t>体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70700" y="2932176"/>
            <a:ext cx="796290" cy="652780"/>
          </a:xfrm>
          <a:custGeom>
            <a:avLst/>
            <a:gdLst/>
            <a:ahLst/>
            <a:cxnLst/>
            <a:rect l="l" t="t" r="r" b="b"/>
            <a:pathLst>
              <a:path w="796290" h="652779">
                <a:moveTo>
                  <a:pt x="776725" y="15940"/>
                </a:moveTo>
                <a:lnTo>
                  <a:pt x="764254" y="17921"/>
                </a:lnTo>
                <a:lnTo>
                  <a:pt x="0" y="642747"/>
                </a:lnTo>
                <a:lnTo>
                  <a:pt x="8127" y="652653"/>
                </a:lnTo>
                <a:lnTo>
                  <a:pt x="772313" y="27760"/>
                </a:lnTo>
                <a:lnTo>
                  <a:pt x="776725" y="15940"/>
                </a:lnTo>
                <a:close/>
              </a:path>
              <a:path w="796290" h="652779">
                <a:moveTo>
                  <a:pt x="795151" y="3048"/>
                </a:moveTo>
                <a:lnTo>
                  <a:pt x="782447" y="3048"/>
                </a:lnTo>
                <a:lnTo>
                  <a:pt x="790575" y="12826"/>
                </a:lnTo>
                <a:lnTo>
                  <a:pt x="772313" y="27760"/>
                </a:lnTo>
                <a:lnTo>
                  <a:pt x="749680" y="88392"/>
                </a:lnTo>
                <a:lnTo>
                  <a:pt x="748410" y="91693"/>
                </a:lnTo>
                <a:lnTo>
                  <a:pt x="750189" y="95376"/>
                </a:lnTo>
                <a:lnTo>
                  <a:pt x="753364" y="96519"/>
                </a:lnTo>
                <a:lnTo>
                  <a:pt x="756666" y="97790"/>
                </a:lnTo>
                <a:lnTo>
                  <a:pt x="760349" y="96138"/>
                </a:lnTo>
                <a:lnTo>
                  <a:pt x="761619" y="92837"/>
                </a:lnTo>
                <a:lnTo>
                  <a:pt x="795151" y="3048"/>
                </a:lnTo>
                <a:close/>
              </a:path>
              <a:path w="796290" h="652779">
                <a:moveTo>
                  <a:pt x="796290" y="0"/>
                </a:moveTo>
                <a:lnTo>
                  <a:pt x="698373" y="15493"/>
                </a:lnTo>
                <a:lnTo>
                  <a:pt x="694944" y="16001"/>
                </a:lnTo>
                <a:lnTo>
                  <a:pt x="692530" y="19304"/>
                </a:lnTo>
                <a:lnTo>
                  <a:pt x="693039" y="22732"/>
                </a:lnTo>
                <a:lnTo>
                  <a:pt x="693674" y="26288"/>
                </a:lnTo>
                <a:lnTo>
                  <a:pt x="696849" y="28575"/>
                </a:lnTo>
                <a:lnTo>
                  <a:pt x="700404" y="28067"/>
                </a:lnTo>
                <a:lnTo>
                  <a:pt x="764254" y="17921"/>
                </a:lnTo>
                <a:lnTo>
                  <a:pt x="782447" y="3048"/>
                </a:lnTo>
                <a:lnTo>
                  <a:pt x="795151" y="3048"/>
                </a:lnTo>
                <a:lnTo>
                  <a:pt x="796290" y="0"/>
                </a:lnTo>
                <a:close/>
              </a:path>
              <a:path w="796290" h="652779">
                <a:moveTo>
                  <a:pt x="784663" y="5715"/>
                </a:moveTo>
                <a:lnTo>
                  <a:pt x="780542" y="5715"/>
                </a:lnTo>
                <a:lnTo>
                  <a:pt x="787526" y="14224"/>
                </a:lnTo>
                <a:lnTo>
                  <a:pt x="776725" y="15940"/>
                </a:lnTo>
                <a:lnTo>
                  <a:pt x="772313" y="27760"/>
                </a:lnTo>
                <a:lnTo>
                  <a:pt x="790575" y="12826"/>
                </a:lnTo>
                <a:lnTo>
                  <a:pt x="784663" y="5715"/>
                </a:lnTo>
                <a:close/>
              </a:path>
              <a:path w="796290" h="652779">
                <a:moveTo>
                  <a:pt x="782447" y="3048"/>
                </a:moveTo>
                <a:lnTo>
                  <a:pt x="764254" y="17921"/>
                </a:lnTo>
                <a:lnTo>
                  <a:pt x="776725" y="15940"/>
                </a:lnTo>
                <a:lnTo>
                  <a:pt x="780542" y="5715"/>
                </a:lnTo>
                <a:lnTo>
                  <a:pt x="784663" y="5715"/>
                </a:lnTo>
                <a:lnTo>
                  <a:pt x="782447" y="3048"/>
                </a:lnTo>
                <a:close/>
              </a:path>
              <a:path w="796290" h="652779">
                <a:moveTo>
                  <a:pt x="780542" y="5715"/>
                </a:moveTo>
                <a:lnTo>
                  <a:pt x="776725" y="15940"/>
                </a:lnTo>
                <a:lnTo>
                  <a:pt x="787526" y="14224"/>
                </a:lnTo>
                <a:lnTo>
                  <a:pt x="780542" y="5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8267" y="1021841"/>
            <a:ext cx="6917690" cy="295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00430" indent="6273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程序运行期间，每个函数都会占用一段 </a:t>
            </a:r>
            <a:r>
              <a:rPr dirty="0" sz="2400" spc="-5">
                <a:latin typeface="Microsoft YaHei"/>
                <a:cs typeface="Microsoft YaHei"/>
              </a:rPr>
              <a:t>连续的内存空间。而函数名就是该函数所占 </a:t>
            </a:r>
            <a:r>
              <a:rPr dirty="0" sz="2400">
                <a:latin typeface="Microsoft YaHei"/>
                <a:cs typeface="Microsoft YaHei"/>
              </a:rPr>
              <a:t>内存区域的起始地址(也称“入口地址</a:t>
            </a:r>
            <a:r>
              <a:rPr dirty="0" sz="2400" spc="5">
                <a:latin typeface="Microsoft YaHei"/>
                <a:cs typeface="Microsoft YaHei"/>
              </a:rPr>
              <a:t>”</a:t>
            </a:r>
            <a:r>
              <a:rPr dirty="0" sz="2400">
                <a:latin typeface="Microsoft YaHei"/>
                <a:cs typeface="Microsoft YaHei"/>
              </a:rPr>
              <a:t>)。我 们可以将函数的入口地址赋给一个指针变量</a:t>
            </a:r>
            <a:endParaRPr sz="2400">
              <a:latin typeface="Microsoft YaHei"/>
              <a:cs typeface="Microsoft YaHei"/>
            </a:endParaRPr>
          </a:p>
          <a:p>
            <a:pPr algn="just" marL="12700" marR="1105535">
              <a:lnSpc>
                <a:spcPct val="100000"/>
              </a:lnSpc>
            </a:pPr>
            <a:r>
              <a:rPr dirty="0" sz="2400" spc="-5">
                <a:latin typeface="Microsoft YaHei"/>
                <a:cs typeface="Microsoft YaHei"/>
              </a:rPr>
              <a:t>，使该指针变量指向该函数。然后通过指针 </a:t>
            </a:r>
            <a:r>
              <a:rPr dirty="0" sz="2400">
                <a:latin typeface="Microsoft YaHei"/>
                <a:cs typeface="Microsoft YaHei"/>
              </a:rPr>
              <a:t>变量就可以调用这个函数。这种指向函数的 </a:t>
            </a:r>
            <a:r>
              <a:rPr dirty="0" sz="2400">
                <a:latin typeface="Microsoft YaHei"/>
                <a:cs typeface="Microsoft YaHei"/>
              </a:rPr>
              <a:t>指针变量称为“</a:t>
            </a: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函数指针</a:t>
            </a:r>
            <a:r>
              <a:rPr dirty="0" sz="2400">
                <a:latin typeface="Microsoft YaHei"/>
                <a:cs typeface="Microsoft YaHei"/>
              </a:rPr>
              <a:t>”。</a:t>
            </a:r>
            <a:endParaRPr sz="24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latin typeface="Microsoft YaHei"/>
                <a:cs typeface="Microsoft YaHei"/>
              </a:rPr>
              <a:t>函数指针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170307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定义形式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100"/>
              </a:spcBef>
            </a:pPr>
            <a:r>
              <a:rPr dirty="0"/>
              <a:t>类型名</a:t>
            </a:r>
            <a:r>
              <a:rPr dirty="0" spc="-80"/>
              <a:t> </a:t>
            </a:r>
            <a:r>
              <a:rPr dirty="0" spc="-5">
                <a:latin typeface="Arial MT"/>
                <a:cs typeface="Arial MT"/>
              </a:rPr>
              <a:t>(*</a:t>
            </a:r>
            <a:r>
              <a:rPr dirty="0" spc="-25">
                <a:latin typeface="Arial MT"/>
                <a:cs typeface="Arial MT"/>
              </a:rPr>
              <a:t> </a:t>
            </a:r>
            <a:r>
              <a:rPr dirty="0">
                <a:solidFill>
                  <a:srgbClr val="0000FF"/>
                </a:solidFill>
              </a:rPr>
              <a:t>指针变量名</a:t>
            </a:r>
            <a:r>
              <a:rPr dirty="0">
                <a:latin typeface="Arial MT"/>
                <a:cs typeface="Arial MT"/>
              </a:rPr>
              <a:t>)(</a:t>
            </a:r>
            <a:r>
              <a:rPr dirty="0"/>
              <a:t>参数类</a:t>
            </a:r>
            <a:r>
              <a:rPr dirty="0" spc="-10"/>
              <a:t>型</a:t>
            </a:r>
            <a:r>
              <a:rPr dirty="0">
                <a:latin typeface="Arial MT"/>
                <a:cs typeface="Arial MT"/>
              </a:rPr>
              <a:t>1,</a:t>
            </a:r>
            <a:r>
              <a:rPr dirty="0" spc="-50">
                <a:latin typeface="Arial MT"/>
                <a:cs typeface="Arial MT"/>
              </a:rPr>
              <a:t> </a:t>
            </a:r>
            <a:r>
              <a:rPr dirty="0"/>
              <a:t>参数类型</a:t>
            </a:r>
            <a:r>
              <a:rPr dirty="0" spc="-5">
                <a:latin typeface="Arial MT"/>
                <a:cs typeface="Arial MT"/>
              </a:rPr>
              <a:t>2,…);</a:t>
            </a:r>
          </a:p>
          <a:p>
            <a:pPr marL="19050"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例如：</a:t>
            </a:r>
          </a:p>
          <a:p>
            <a:pPr marL="298450">
              <a:lnSpc>
                <a:spcPct val="100000"/>
              </a:lnSpc>
              <a:spcBef>
                <a:spcPts val="25"/>
              </a:spcBef>
            </a:pPr>
            <a:r>
              <a:rPr dirty="0" spc="-5">
                <a:latin typeface="Arial MT"/>
                <a:cs typeface="Arial MT"/>
              </a:rPr>
              <a:t>int</a:t>
            </a:r>
            <a:r>
              <a:rPr dirty="0" spc="-10">
                <a:latin typeface="Arial MT"/>
                <a:cs typeface="Arial MT"/>
              </a:rPr>
              <a:t> </a:t>
            </a:r>
            <a:r>
              <a:rPr dirty="0" spc="-5">
                <a:latin typeface="Arial MT"/>
                <a:cs typeface="Arial MT"/>
              </a:rPr>
              <a:t>(*</a:t>
            </a:r>
            <a:r>
              <a:rPr dirty="0" spc="-5">
                <a:solidFill>
                  <a:srgbClr val="0000FF"/>
                </a:solidFill>
                <a:latin typeface="Arial MT"/>
                <a:cs typeface="Arial MT"/>
              </a:rPr>
              <a:t>pf</a:t>
            </a:r>
            <a:r>
              <a:rPr dirty="0" spc="-5">
                <a:latin typeface="Arial MT"/>
                <a:cs typeface="Arial MT"/>
              </a:rPr>
              <a:t>)(int</a:t>
            </a:r>
            <a:r>
              <a:rPr dirty="0" spc="-3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,char);</a:t>
            </a:r>
          </a:p>
          <a:p>
            <a:pPr marL="19050"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19050">
              <a:lnSpc>
                <a:spcPct val="100000"/>
              </a:lnSpc>
              <a:spcBef>
                <a:spcPts val="45"/>
              </a:spcBef>
            </a:pPr>
            <a:endParaRPr sz="225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表示</a:t>
            </a:r>
            <a:r>
              <a:rPr dirty="0" spc="-5">
                <a:solidFill>
                  <a:srgbClr val="0000FF"/>
                </a:solidFill>
                <a:latin typeface="Arial MT"/>
                <a:cs typeface="Arial MT"/>
              </a:rPr>
              <a:t>p</a:t>
            </a:r>
            <a:r>
              <a:rPr dirty="0" spc="5">
                <a:solidFill>
                  <a:srgbClr val="0000FF"/>
                </a:solidFill>
                <a:latin typeface="Arial MT"/>
                <a:cs typeface="Arial MT"/>
              </a:rPr>
              <a:t>f</a:t>
            </a:r>
            <a:r>
              <a:rPr dirty="0">
                <a:solidFill>
                  <a:srgbClr val="000000"/>
                </a:solidFill>
              </a:rPr>
              <a:t>是一个函数指针，它所指向的函数，返回值类型应</a:t>
            </a:r>
            <a:r>
              <a:rPr dirty="0" spc="-45">
                <a:solidFill>
                  <a:srgbClr val="000000"/>
                </a:solidFill>
              </a:rPr>
              <a:t>是</a:t>
            </a:r>
            <a:r>
              <a:rPr dirty="0" spc="-5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r>
              <a:rPr dirty="0" spc="-15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r>
              <a:rPr dirty="0">
                <a:solidFill>
                  <a:srgbClr val="000000"/>
                </a:solidFill>
                <a:latin typeface="Arial MT"/>
                <a:cs typeface="Arial MT"/>
              </a:rPr>
              <a:t>t</a:t>
            </a:r>
          </a:p>
          <a:p>
            <a:pPr marL="3175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，该函数应有两个参数，第一个是</a:t>
            </a:r>
            <a:r>
              <a:rPr dirty="0" spc="-5">
                <a:solidFill>
                  <a:srgbClr val="000000"/>
                </a:solidFill>
                <a:latin typeface="Arial MT"/>
                <a:cs typeface="Arial MT"/>
              </a:rPr>
              <a:t>int</a:t>
            </a:r>
            <a:r>
              <a:rPr dirty="0" spc="-55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00000"/>
                </a:solidFill>
              </a:rPr>
              <a:t>类型，第二个</a:t>
            </a:r>
            <a:r>
              <a:rPr dirty="0" spc="-15">
                <a:solidFill>
                  <a:srgbClr val="000000"/>
                </a:solidFill>
              </a:rPr>
              <a:t>是</a:t>
            </a:r>
            <a:r>
              <a:rPr dirty="0" spc="-5">
                <a:solidFill>
                  <a:srgbClr val="000000"/>
                </a:solidFill>
                <a:latin typeface="Arial MT"/>
                <a:cs typeface="Arial MT"/>
              </a:rPr>
              <a:t>char</a:t>
            </a:r>
            <a:r>
              <a:rPr dirty="0">
                <a:solidFill>
                  <a:srgbClr val="000000"/>
                </a:solidFill>
              </a:rPr>
              <a:t>类型。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170307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使用方法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3339" y="1600962"/>
            <a:ext cx="8292465" cy="2007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latin typeface="Microsoft YaHei"/>
                <a:cs typeface="Microsoft YaHei"/>
              </a:rPr>
              <a:t>可以用一个原型匹配的</a:t>
            </a:r>
            <a:r>
              <a:rPr dirty="0" sz="2600" spc="-15">
                <a:latin typeface="Microsoft YaHei"/>
                <a:cs typeface="Microsoft YaHei"/>
              </a:rPr>
              <a:t>函</a:t>
            </a:r>
            <a:r>
              <a:rPr dirty="0" sz="2600">
                <a:latin typeface="Microsoft YaHei"/>
                <a:cs typeface="Microsoft YaHei"/>
              </a:rPr>
              <a:t>数的</a:t>
            </a:r>
            <a:r>
              <a:rPr dirty="0" sz="2600" spc="-15">
                <a:latin typeface="Microsoft YaHei"/>
                <a:cs typeface="Microsoft YaHei"/>
              </a:rPr>
              <a:t>名</a:t>
            </a:r>
            <a:r>
              <a:rPr dirty="0" sz="2600">
                <a:latin typeface="Microsoft YaHei"/>
                <a:cs typeface="Microsoft YaHei"/>
              </a:rPr>
              <a:t>字给</a:t>
            </a:r>
            <a:r>
              <a:rPr dirty="0" sz="2600" spc="-15">
                <a:latin typeface="Microsoft YaHei"/>
                <a:cs typeface="Microsoft YaHei"/>
              </a:rPr>
              <a:t>一</a:t>
            </a:r>
            <a:r>
              <a:rPr dirty="0" sz="2600">
                <a:latin typeface="Microsoft YaHei"/>
                <a:cs typeface="Microsoft YaHei"/>
              </a:rPr>
              <a:t>个函</a:t>
            </a:r>
            <a:r>
              <a:rPr dirty="0" sz="2600" spc="-15">
                <a:latin typeface="Microsoft YaHei"/>
                <a:cs typeface="Microsoft YaHei"/>
              </a:rPr>
              <a:t>数</a:t>
            </a:r>
            <a:r>
              <a:rPr dirty="0" sz="2600">
                <a:latin typeface="Microsoft YaHei"/>
                <a:cs typeface="Microsoft YaHei"/>
              </a:rPr>
              <a:t>指针</a:t>
            </a:r>
            <a:r>
              <a:rPr dirty="0" sz="2600" spc="-15">
                <a:latin typeface="Microsoft YaHei"/>
                <a:cs typeface="Microsoft YaHei"/>
              </a:rPr>
              <a:t>赋</a:t>
            </a:r>
            <a:r>
              <a:rPr dirty="0" sz="2600">
                <a:latin typeface="Microsoft YaHei"/>
                <a:cs typeface="Microsoft YaHei"/>
              </a:rPr>
              <a:t>值。</a:t>
            </a:r>
            <a:endParaRPr sz="2600">
              <a:latin typeface="Microsoft YaHei"/>
              <a:cs typeface="Microsoft YaHei"/>
            </a:endParaRPr>
          </a:p>
          <a:p>
            <a:pPr marL="381635" marR="1328420" indent="-369570">
              <a:lnSpc>
                <a:spcPts val="6240"/>
              </a:lnSpc>
              <a:spcBef>
                <a:spcPts val="525"/>
              </a:spcBef>
            </a:pPr>
            <a:r>
              <a:rPr dirty="0" sz="2600">
                <a:latin typeface="Microsoft YaHei"/>
                <a:cs typeface="Microsoft YaHei"/>
              </a:rPr>
              <a:t>要通过函数指针调用它</a:t>
            </a:r>
            <a:r>
              <a:rPr dirty="0" sz="2600" spc="-15">
                <a:latin typeface="Microsoft YaHei"/>
                <a:cs typeface="Microsoft YaHei"/>
              </a:rPr>
              <a:t>所</a:t>
            </a:r>
            <a:r>
              <a:rPr dirty="0" sz="2600">
                <a:latin typeface="Microsoft YaHei"/>
                <a:cs typeface="Microsoft YaHei"/>
              </a:rPr>
              <a:t>指向</a:t>
            </a:r>
            <a:r>
              <a:rPr dirty="0" sz="2600" spc="-15">
                <a:latin typeface="Microsoft YaHei"/>
                <a:cs typeface="Microsoft YaHei"/>
              </a:rPr>
              <a:t>的</a:t>
            </a:r>
            <a:r>
              <a:rPr dirty="0" sz="2600">
                <a:latin typeface="Microsoft YaHei"/>
                <a:cs typeface="Microsoft YaHei"/>
              </a:rPr>
              <a:t>函数</a:t>
            </a:r>
            <a:r>
              <a:rPr dirty="0" sz="2600" spc="-15">
                <a:latin typeface="Microsoft YaHei"/>
                <a:cs typeface="Microsoft YaHei"/>
              </a:rPr>
              <a:t>，</a:t>
            </a:r>
            <a:r>
              <a:rPr dirty="0" sz="2600">
                <a:latin typeface="Microsoft YaHei"/>
                <a:cs typeface="Microsoft YaHei"/>
              </a:rPr>
              <a:t>写法</a:t>
            </a:r>
            <a:r>
              <a:rPr dirty="0" sz="2600" spc="-15">
                <a:latin typeface="Microsoft YaHei"/>
                <a:cs typeface="Microsoft YaHei"/>
              </a:rPr>
              <a:t>为</a:t>
            </a:r>
            <a:r>
              <a:rPr dirty="0" sz="2600">
                <a:latin typeface="Microsoft YaHei"/>
                <a:cs typeface="Microsoft YaHei"/>
              </a:rPr>
              <a:t>： </a:t>
            </a:r>
            <a:r>
              <a:rPr dirty="0" sz="2600" spc="-755">
                <a:latin typeface="Microsoft YaHei"/>
                <a:cs typeface="Microsoft YaHei"/>
              </a:rPr>
              <a:t> </a:t>
            </a:r>
            <a:r>
              <a:rPr dirty="0" sz="2600">
                <a:solidFill>
                  <a:srgbClr val="FF0000"/>
                </a:solidFill>
                <a:latin typeface="Microsoft YaHei"/>
                <a:cs typeface="Microsoft YaHei"/>
              </a:rPr>
              <a:t>函数指针名</a:t>
            </a:r>
            <a:r>
              <a:rPr dirty="0" sz="2600" spc="-5">
                <a:solidFill>
                  <a:srgbClr val="FF0000"/>
                </a:solidFill>
                <a:latin typeface="Arial MT"/>
                <a:cs typeface="Arial MT"/>
              </a:rPr>
              <a:t>(</a:t>
            </a:r>
            <a:r>
              <a:rPr dirty="0" sz="2600">
                <a:solidFill>
                  <a:srgbClr val="FF0000"/>
                </a:solidFill>
                <a:latin typeface="Microsoft YaHei"/>
                <a:cs typeface="Microsoft YaHei"/>
              </a:rPr>
              <a:t>实参表</a:t>
            </a:r>
            <a:r>
              <a:rPr dirty="0" sz="2600" spc="-5">
                <a:solidFill>
                  <a:srgbClr val="FF0000"/>
                </a:solidFill>
                <a:latin typeface="Arial MT"/>
                <a:cs typeface="Arial MT"/>
              </a:rPr>
              <a:t>);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6" name="object 6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53688" y="2009978"/>
            <a:ext cx="1328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指针</a:t>
            </a:r>
            <a:r>
              <a:rPr dirty="0" sz="2800" spc="-5">
                <a:latin typeface="Arial MT"/>
                <a:cs typeface="Arial MT"/>
              </a:rPr>
              <a:t>(</a:t>
            </a:r>
            <a:r>
              <a:rPr dirty="0" sz="2800" spc="-10"/>
              <a:t>二</a:t>
            </a:r>
            <a:r>
              <a:rPr dirty="0" sz="2800" spc="-5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使用方法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789558"/>
            <a:ext cx="2915920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 MT"/>
                <a:cs typeface="Arial MT"/>
              </a:rPr>
              <a:t>#include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&lt;stdio.h&gt;</a:t>
            </a:r>
            <a:endParaRPr sz="2000">
              <a:latin typeface="Arial MT"/>
              <a:cs typeface="Arial MT"/>
            </a:endParaRPr>
          </a:p>
          <a:p>
            <a:pPr marL="660400" marR="5080" indent="-648335">
              <a:lnSpc>
                <a:spcPct val="100000"/>
              </a:lnSpc>
              <a:tabLst>
                <a:tab pos="2817495" algn="l"/>
              </a:tabLst>
            </a:pPr>
            <a:r>
              <a:rPr dirty="0" sz="2000">
                <a:latin typeface="Arial MT"/>
                <a:cs typeface="Arial MT"/>
              </a:rPr>
              <a:t>void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PrintM</a:t>
            </a:r>
            <a:r>
              <a:rPr dirty="0" sz="2000" spc="-10">
                <a:latin typeface="Arial MT"/>
                <a:cs typeface="Arial MT"/>
              </a:rPr>
              <a:t>i</a:t>
            </a:r>
            <a:r>
              <a:rPr dirty="0" sz="2000">
                <a:latin typeface="Arial MT"/>
                <a:cs typeface="Arial MT"/>
              </a:rPr>
              <a:t>n(int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a,int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b)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Arial MT"/>
                <a:cs typeface="Arial MT"/>
              </a:rPr>
              <a:t>{  </a:t>
            </a:r>
            <a:r>
              <a:rPr dirty="0" sz="2000">
                <a:latin typeface="Arial MT"/>
                <a:cs typeface="Arial MT"/>
              </a:rPr>
              <a:t>if(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a&lt;b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939165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printf("%d",a);</a:t>
            </a:r>
            <a:endParaRPr sz="2000">
              <a:latin typeface="Arial MT"/>
              <a:cs typeface="Arial MT"/>
            </a:endParaRPr>
          </a:p>
          <a:p>
            <a:pPr marL="6604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else</a:t>
            </a:r>
            <a:endParaRPr sz="2000">
              <a:latin typeface="Arial MT"/>
              <a:cs typeface="Arial MT"/>
            </a:endParaRPr>
          </a:p>
          <a:p>
            <a:pPr marL="9391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 MT"/>
                <a:cs typeface="Arial MT"/>
              </a:rPr>
              <a:t>printf("%d",b);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int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main()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291465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void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(*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pf</a:t>
            </a:r>
            <a:r>
              <a:rPr dirty="0" sz="2000">
                <a:latin typeface="Arial MT"/>
                <a:cs typeface="Arial MT"/>
              </a:rPr>
              <a:t>)(int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,int);</a:t>
            </a:r>
            <a:endParaRPr sz="2000">
              <a:latin typeface="Arial MT"/>
              <a:cs typeface="Arial MT"/>
            </a:endParaRPr>
          </a:p>
          <a:p>
            <a:pPr marL="291465" marR="956944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int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x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4,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y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5;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pf = PrintMin; </a:t>
            </a:r>
            <a:r>
              <a:rPr dirty="0" sz="2000" spc="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pf(x,y);</a:t>
            </a:r>
            <a:endParaRPr sz="2000">
              <a:latin typeface="Arial MT"/>
              <a:cs typeface="Arial MT"/>
            </a:endParaRPr>
          </a:p>
          <a:p>
            <a:pPr marL="291465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return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0;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6623" y="1851660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79222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25511" y="1851660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79222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16623" y="3796284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79">
                <a:moveTo>
                  <a:pt x="0" y="79216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25511" y="3796284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79">
                <a:moveTo>
                  <a:pt x="0" y="79216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16623" y="2642616"/>
            <a:ext cx="1009015" cy="1153795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PrintMin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20079" y="2642616"/>
            <a:ext cx="796290" cy="654685"/>
          </a:xfrm>
          <a:custGeom>
            <a:avLst/>
            <a:gdLst/>
            <a:ahLst/>
            <a:cxnLst/>
            <a:rect l="l" t="t" r="r" b="b"/>
            <a:pathLst>
              <a:path w="796290" h="654685">
                <a:moveTo>
                  <a:pt x="776735" y="15954"/>
                </a:moveTo>
                <a:lnTo>
                  <a:pt x="764260" y="17954"/>
                </a:lnTo>
                <a:lnTo>
                  <a:pt x="0" y="644397"/>
                </a:lnTo>
                <a:lnTo>
                  <a:pt x="8128" y="654176"/>
                </a:lnTo>
                <a:lnTo>
                  <a:pt x="772342" y="27771"/>
                </a:lnTo>
                <a:lnTo>
                  <a:pt x="776735" y="15954"/>
                </a:lnTo>
                <a:close/>
              </a:path>
              <a:path w="796290" h="654685">
                <a:moveTo>
                  <a:pt x="795155" y="3047"/>
                </a:moveTo>
                <a:lnTo>
                  <a:pt x="782447" y="3047"/>
                </a:lnTo>
                <a:lnTo>
                  <a:pt x="790575" y="12826"/>
                </a:lnTo>
                <a:lnTo>
                  <a:pt x="772342" y="27771"/>
                </a:lnTo>
                <a:lnTo>
                  <a:pt x="749808" y="88391"/>
                </a:lnTo>
                <a:lnTo>
                  <a:pt x="748538" y="91693"/>
                </a:lnTo>
                <a:lnTo>
                  <a:pt x="750189" y="95376"/>
                </a:lnTo>
                <a:lnTo>
                  <a:pt x="753491" y="96646"/>
                </a:lnTo>
                <a:lnTo>
                  <a:pt x="756793" y="97789"/>
                </a:lnTo>
                <a:lnTo>
                  <a:pt x="760476" y="96138"/>
                </a:lnTo>
                <a:lnTo>
                  <a:pt x="761746" y="92836"/>
                </a:lnTo>
                <a:lnTo>
                  <a:pt x="795155" y="3047"/>
                </a:lnTo>
                <a:close/>
              </a:path>
              <a:path w="796290" h="654685">
                <a:moveTo>
                  <a:pt x="796290" y="0"/>
                </a:moveTo>
                <a:lnTo>
                  <a:pt x="698373" y="15620"/>
                </a:lnTo>
                <a:lnTo>
                  <a:pt x="694944" y="16128"/>
                </a:lnTo>
                <a:lnTo>
                  <a:pt x="692531" y="19431"/>
                </a:lnTo>
                <a:lnTo>
                  <a:pt x="693166" y="22859"/>
                </a:lnTo>
                <a:lnTo>
                  <a:pt x="693674" y="26415"/>
                </a:lnTo>
                <a:lnTo>
                  <a:pt x="696976" y="28701"/>
                </a:lnTo>
                <a:lnTo>
                  <a:pt x="700405" y="28193"/>
                </a:lnTo>
                <a:lnTo>
                  <a:pt x="764260" y="17954"/>
                </a:lnTo>
                <a:lnTo>
                  <a:pt x="782447" y="3047"/>
                </a:lnTo>
                <a:lnTo>
                  <a:pt x="795155" y="3047"/>
                </a:lnTo>
                <a:lnTo>
                  <a:pt x="796290" y="0"/>
                </a:lnTo>
                <a:close/>
              </a:path>
              <a:path w="796290" h="654685">
                <a:moveTo>
                  <a:pt x="784663" y="5714"/>
                </a:moveTo>
                <a:lnTo>
                  <a:pt x="780542" y="5714"/>
                </a:lnTo>
                <a:lnTo>
                  <a:pt x="787526" y="14223"/>
                </a:lnTo>
                <a:lnTo>
                  <a:pt x="776735" y="15954"/>
                </a:lnTo>
                <a:lnTo>
                  <a:pt x="772342" y="27771"/>
                </a:lnTo>
                <a:lnTo>
                  <a:pt x="790575" y="12826"/>
                </a:lnTo>
                <a:lnTo>
                  <a:pt x="784663" y="5714"/>
                </a:lnTo>
                <a:close/>
              </a:path>
              <a:path w="796290" h="654685">
                <a:moveTo>
                  <a:pt x="782447" y="3047"/>
                </a:moveTo>
                <a:lnTo>
                  <a:pt x="764260" y="17954"/>
                </a:lnTo>
                <a:lnTo>
                  <a:pt x="776735" y="15954"/>
                </a:lnTo>
                <a:lnTo>
                  <a:pt x="780542" y="5714"/>
                </a:lnTo>
                <a:lnTo>
                  <a:pt x="784663" y="5714"/>
                </a:lnTo>
                <a:lnTo>
                  <a:pt x="782447" y="3047"/>
                </a:lnTo>
                <a:close/>
              </a:path>
              <a:path w="796290" h="654685">
                <a:moveTo>
                  <a:pt x="780542" y="5714"/>
                </a:moveTo>
                <a:lnTo>
                  <a:pt x="776735" y="15954"/>
                </a:lnTo>
                <a:lnTo>
                  <a:pt x="787526" y="14223"/>
                </a:lnTo>
                <a:lnTo>
                  <a:pt x="780542" y="5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88253" y="3319983"/>
            <a:ext cx="2152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pf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0375" y="3969816"/>
            <a:ext cx="116840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50"/>
                </a:solidFill>
                <a:latin typeface="Microsoft YaHei"/>
                <a:cs typeface="Microsoft YaHei"/>
              </a:rPr>
              <a:t>输出结果：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297000"/>
            <a:ext cx="6455410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Times New Roman"/>
                <a:cs typeface="Times New Roman"/>
              </a:rPr>
              <a:t>C</a:t>
            </a:r>
            <a:r>
              <a:rPr dirty="0" sz="2400" spc="-5">
                <a:latin typeface="Microsoft YaHei"/>
                <a:cs typeface="Microsoft YaHei"/>
              </a:rPr>
              <a:t>语言快速排序库函数：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Microsoft YaHei"/>
              <a:cs typeface="Microsoft YaHei"/>
            </a:endParaRPr>
          </a:p>
          <a:p>
            <a:pPr marL="317500" marR="5080" indent="-3048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void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qsort(void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*base,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nelem,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unsigned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width,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int</a:t>
            </a:r>
            <a:r>
              <a:rPr dirty="0" sz="24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( *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pfCompare)(</a:t>
            </a:r>
            <a:r>
              <a:rPr dirty="0" sz="2400" spc="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const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void</a:t>
            </a:r>
            <a:r>
              <a:rPr dirty="0" sz="24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*, const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void 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*)</a:t>
            </a:r>
            <a:r>
              <a:rPr dirty="0" sz="2400" spc="-10"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Microsoft YaHei"/>
                <a:cs typeface="Microsoft YaHei"/>
              </a:rPr>
              <a:t>可以对任意类型的数组进行排序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31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4588" y="1773935"/>
          <a:ext cx="5344795" cy="58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7700"/>
                <a:gridCol w="1368425"/>
                <a:gridCol w="647700"/>
                <a:gridCol w="1367154"/>
                <a:gridCol w="647700"/>
              </a:tblGrid>
              <a:tr h="576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148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a[i]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148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a[n-1]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29590" y="2737866"/>
            <a:ext cx="7061834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对数组排序，需要知道：</a:t>
            </a:r>
            <a:endParaRPr sz="2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Times New Roman"/>
              <a:buAutoNum type="arabicParenR"/>
              <a:tabLst>
                <a:tab pos="469265" algn="l"/>
                <a:tab pos="469900" algn="l"/>
              </a:tabLst>
            </a:pPr>
            <a:r>
              <a:rPr dirty="0" sz="2400">
                <a:latin typeface="Microsoft YaHei"/>
                <a:cs typeface="Microsoft YaHei"/>
              </a:rPr>
              <a:t>数组起始地址</a:t>
            </a:r>
            <a:endParaRPr sz="240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buFont typeface="Times New Roman"/>
              <a:buAutoNum type="arabicParenR"/>
              <a:tabLst>
                <a:tab pos="469265" algn="l"/>
                <a:tab pos="469900" algn="l"/>
              </a:tabLst>
            </a:pPr>
            <a:r>
              <a:rPr dirty="0" sz="2400">
                <a:latin typeface="Microsoft YaHei"/>
                <a:cs typeface="Microsoft YaHei"/>
              </a:rPr>
              <a:t>数组元素的个数</a:t>
            </a:r>
            <a:endParaRPr sz="2400">
              <a:latin typeface="Microsoft YaHei"/>
              <a:cs typeface="Microsoft YaHei"/>
            </a:endParaRPr>
          </a:p>
          <a:p>
            <a:pPr marL="342900" indent="-330835">
              <a:lnSpc>
                <a:spcPct val="100000"/>
              </a:lnSpc>
              <a:buFont typeface="Times New Roman"/>
              <a:buAutoNum type="arabicParenR"/>
              <a:tabLst>
                <a:tab pos="343535" algn="l"/>
              </a:tabLst>
            </a:pPr>
            <a:r>
              <a:rPr dirty="0" sz="2400">
                <a:latin typeface="Microsoft YaHei"/>
                <a:cs typeface="Microsoft YaHei"/>
              </a:rPr>
              <a:t>每个元素的大小（由此可以算出每个元素的地址）</a:t>
            </a:r>
            <a:endParaRPr sz="2400">
              <a:latin typeface="Microsoft YaHei"/>
              <a:cs typeface="Microsoft YaHei"/>
            </a:endParaRPr>
          </a:p>
          <a:p>
            <a:pPr marL="342900" indent="-330835">
              <a:lnSpc>
                <a:spcPct val="100000"/>
              </a:lnSpc>
              <a:buFont typeface="Times New Roman"/>
              <a:buAutoNum type="arabicParenR"/>
              <a:tabLst>
                <a:tab pos="343535" algn="l"/>
              </a:tabLst>
            </a:pPr>
            <a:r>
              <a:rPr dirty="0" sz="2400">
                <a:latin typeface="Microsoft YaHei"/>
                <a:cs typeface="Microsoft YaHei"/>
              </a:rPr>
              <a:t>元素谁在前谁在后的规则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9347" y="1074419"/>
          <a:ext cx="5347970" cy="589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8969"/>
                <a:gridCol w="1366520"/>
                <a:gridCol w="648970"/>
                <a:gridCol w="1366519"/>
                <a:gridCol w="648970"/>
              </a:tblGrid>
              <a:tr h="57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085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a[i]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085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a[n-1]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76300" y="1648967"/>
            <a:ext cx="5361940" cy="1003300"/>
            <a:chOff x="876300" y="1648967"/>
            <a:chExt cx="5361940" cy="1003300"/>
          </a:xfrm>
        </p:grpSpPr>
        <p:sp>
          <p:nvSpPr>
            <p:cNvPr id="5" name="object 5"/>
            <p:cNvSpPr/>
            <p:nvPr/>
          </p:nvSpPr>
          <p:spPr>
            <a:xfrm>
              <a:off x="886167" y="1728977"/>
              <a:ext cx="1459865" cy="923290"/>
            </a:xfrm>
            <a:custGeom>
              <a:avLst/>
              <a:gdLst/>
              <a:ahLst/>
              <a:cxnLst/>
              <a:rect l="l" t="t" r="r" b="b"/>
              <a:pathLst>
                <a:path w="1459864" h="923289">
                  <a:moveTo>
                    <a:pt x="33278" y="20882"/>
                  </a:moveTo>
                  <a:lnTo>
                    <a:pt x="42376" y="38305"/>
                  </a:lnTo>
                  <a:lnTo>
                    <a:pt x="1448854" y="922782"/>
                  </a:lnTo>
                  <a:lnTo>
                    <a:pt x="1459522" y="906018"/>
                  </a:lnTo>
                  <a:lnTo>
                    <a:pt x="52906" y="21532"/>
                  </a:lnTo>
                  <a:lnTo>
                    <a:pt x="33278" y="20882"/>
                  </a:lnTo>
                  <a:close/>
                </a:path>
                <a:path w="1459864" h="923289">
                  <a:moveTo>
                    <a:pt x="0" y="0"/>
                  </a:moveTo>
                  <a:lnTo>
                    <a:pt x="48704" y="93218"/>
                  </a:lnTo>
                  <a:lnTo>
                    <a:pt x="51244" y="98044"/>
                  </a:lnTo>
                  <a:lnTo>
                    <a:pt x="57226" y="99949"/>
                  </a:lnTo>
                  <a:lnTo>
                    <a:pt x="66916" y="94869"/>
                  </a:lnTo>
                  <a:lnTo>
                    <a:pt x="68795" y="88900"/>
                  </a:lnTo>
                  <a:lnTo>
                    <a:pt x="42376" y="38305"/>
                  </a:lnTo>
                  <a:lnTo>
                    <a:pt x="11353" y="18796"/>
                  </a:lnTo>
                  <a:lnTo>
                    <a:pt x="21894" y="2032"/>
                  </a:lnTo>
                  <a:lnTo>
                    <a:pt x="62307" y="2032"/>
                  </a:lnTo>
                  <a:lnTo>
                    <a:pt x="0" y="0"/>
                  </a:lnTo>
                  <a:close/>
                </a:path>
                <a:path w="1459864" h="923289">
                  <a:moveTo>
                    <a:pt x="21894" y="2032"/>
                  </a:moveTo>
                  <a:lnTo>
                    <a:pt x="11353" y="18796"/>
                  </a:lnTo>
                  <a:lnTo>
                    <a:pt x="42376" y="38305"/>
                  </a:lnTo>
                  <a:lnTo>
                    <a:pt x="33278" y="20882"/>
                  </a:lnTo>
                  <a:lnTo>
                    <a:pt x="16306" y="20320"/>
                  </a:lnTo>
                  <a:lnTo>
                    <a:pt x="25425" y="5842"/>
                  </a:lnTo>
                  <a:lnTo>
                    <a:pt x="27953" y="5842"/>
                  </a:lnTo>
                  <a:lnTo>
                    <a:pt x="21894" y="2032"/>
                  </a:lnTo>
                  <a:close/>
                </a:path>
                <a:path w="1459864" h="923289">
                  <a:moveTo>
                    <a:pt x="62307" y="2032"/>
                  </a:moveTo>
                  <a:lnTo>
                    <a:pt x="21894" y="2032"/>
                  </a:lnTo>
                  <a:lnTo>
                    <a:pt x="52906" y="21532"/>
                  </a:lnTo>
                  <a:lnTo>
                    <a:pt x="104482" y="23241"/>
                  </a:lnTo>
                  <a:lnTo>
                    <a:pt x="109943" y="23495"/>
                  </a:lnTo>
                  <a:lnTo>
                    <a:pt x="114528" y="19176"/>
                  </a:lnTo>
                  <a:lnTo>
                    <a:pt x="114896" y="8255"/>
                  </a:lnTo>
                  <a:lnTo>
                    <a:pt x="110604" y="3683"/>
                  </a:lnTo>
                  <a:lnTo>
                    <a:pt x="105143" y="3429"/>
                  </a:lnTo>
                  <a:lnTo>
                    <a:pt x="62307" y="2032"/>
                  </a:lnTo>
                  <a:close/>
                </a:path>
                <a:path w="1459864" h="923289">
                  <a:moveTo>
                    <a:pt x="27953" y="5842"/>
                  </a:moveTo>
                  <a:lnTo>
                    <a:pt x="25425" y="5842"/>
                  </a:lnTo>
                  <a:lnTo>
                    <a:pt x="33278" y="20882"/>
                  </a:lnTo>
                  <a:lnTo>
                    <a:pt x="52906" y="21532"/>
                  </a:lnTo>
                  <a:lnTo>
                    <a:pt x="27953" y="5842"/>
                  </a:lnTo>
                  <a:close/>
                </a:path>
                <a:path w="1459864" h="923289">
                  <a:moveTo>
                    <a:pt x="25425" y="5842"/>
                  </a:moveTo>
                  <a:lnTo>
                    <a:pt x="16306" y="20320"/>
                  </a:lnTo>
                  <a:lnTo>
                    <a:pt x="33278" y="20882"/>
                  </a:lnTo>
                  <a:lnTo>
                    <a:pt x="25425" y="5842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86205" y="1658873"/>
              <a:ext cx="5341620" cy="914400"/>
            </a:xfrm>
            <a:custGeom>
              <a:avLst/>
              <a:gdLst/>
              <a:ahLst/>
              <a:cxnLst/>
              <a:rect l="l" t="t" r="r" b="b"/>
              <a:pathLst>
                <a:path w="5341620" h="914400">
                  <a:moveTo>
                    <a:pt x="5341620" y="0"/>
                  </a:moveTo>
                  <a:lnTo>
                    <a:pt x="5340621" y="74153"/>
                  </a:lnTo>
                  <a:lnTo>
                    <a:pt x="5337730" y="144499"/>
                  </a:lnTo>
                  <a:lnTo>
                    <a:pt x="5333105" y="210097"/>
                  </a:lnTo>
                  <a:lnTo>
                    <a:pt x="5326904" y="270004"/>
                  </a:lnTo>
                  <a:lnTo>
                    <a:pt x="5319283" y="323278"/>
                  </a:lnTo>
                  <a:lnTo>
                    <a:pt x="5310402" y="368978"/>
                  </a:lnTo>
                  <a:lnTo>
                    <a:pt x="5300417" y="406162"/>
                  </a:lnTo>
                  <a:lnTo>
                    <a:pt x="5277768" y="451215"/>
                  </a:lnTo>
                  <a:lnTo>
                    <a:pt x="5265420" y="457200"/>
                  </a:lnTo>
                  <a:lnTo>
                    <a:pt x="2747010" y="457200"/>
                  </a:lnTo>
                  <a:lnTo>
                    <a:pt x="2734661" y="463184"/>
                  </a:lnTo>
                  <a:lnTo>
                    <a:pt x="2712012" y="508237"/>
                  </a:lnTo>
                  <a:lnTo>
                    <a:pt x="2702027" y="545421"/>
                  </a:lnTo>
                  <a:lnTo>
                    <a:pt x="2693146" y="591121"/>
                  </a:lnTo>
                  <a:lnTo>
                    <a:pt x="2685525" y="644395"/>
                  </a:lnTo>
                  <a:lnTo>
                    <a:pt x="2679324" y="704302"/>
                  </a:lnTo>
                  <a:lnTo>
                    <a:pt x="2674699" y="769900"/>
                  </a:lnTo>
                  <a:lnTo>
                    <a:pt x="2671808" y="840246"/>
                  </a:lnTo>
                  <a:lnTo>
                    <a:pt x="2670810" y="914400"/>
                  </a:lnTo>
                  <a:lnTo>
                    <a:pt x="2669811" y="840246"/>
                  </a:lnTo>
                  <a:lnTo>
                    <a:pt x="2666920" y="769900"/>
                  </a:lnTo>
                  <a:lnTo>
                    <a:pt x="2662295" y="704302"/>
                  </a:lnTo>
                  <a:lnTo>
                    <a:pt x="2656094" y="644395"/>
                  </a:lnTo>
                  <a:lnTo>
                    <a:pt x="2648473" y="591121"/>
                  </a:lnTo>
                  <a:lnTo>
                    <a:pt x="2639592" y="545421"/>
                  </a:lnTo>
                  <a:lnTo>
                    <a:pt x="2629607" y="508237"/>
                  </a:lnTo>
                  <a:lnTo>
                    <a:pt x="2606958" y="463184"/>
                  </a:lnTo>
                  <a:lnTo>
                    <a:pt x="2594610" y="457200"/>
                  </a:lnTo>
                  <a:lnTo>
                    <a:pt x="76200" y="457200"/>
                  </a:lnTo>
                  <a:lnTo>
                    <a:pt x="63839" y="451215"/>
                  </a:lnTo>
                  <a:lnTo>
                    <a:pt x="41180" y="406162"/>
                  </a:lnTo>
                  <a:lnTo>
                    <a:pt x="31195" y="368978"/>
                  </a:lnTo>
                  <a:lnTo>
                    <a:pt x="22317" y="323278"/>
                  </a:lnTo>
                  <a:lnTo>
                    <a:pt x="14701" y="270004"/>
                  </a:lnTo>
                  <a:lnTo>
                    <a:pt x="8504" y="210097"/>
                  </a:lnTo>
                  <a:lnTo>
                    <a:pt x="3884" y="144499"/>
                  </a:lnTo>
                  <a:lnTo>
                    <a:pt x="997" y="74153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72505" y="1658873"/>
              <a:ext cx="643255" cy="287020"/>
            </a:xfrm>
            <a:custGeom>
              <a:avLst/>
              <a:gdLst/>
              <a:ahLst/>
              <a:cxnLst/>
              <a:rect l="l" t="t" r="r" b="b"/>
              <a:pathLst>
                <a:path w="643254" h="287019">
                  <a:moveTo>
                    <a:pt x="643128" y="0"/>
                  </a:moveTo>
                  <a:lnTo>
                    <a:pt x="641254" y="55762"/>
                  </a:lnTo>
                  <a:lnTo>
                    <a:pt x="636143" y="101298"/>
                  </a:lnTo>
                  <a:lnTo>
                    <a:pt x="628554" y="131998"/>
                  </a:lnTo>
                  <a:lnTo>
                    <a:pt x="619252" y="143255"/>
                  </a:lnTo>
                  <a:lnTo>
                    <a:pt x="345440" y="143255"/>
                  </a:lnTo>
                  <a:lnTo>
                    <a:pt x="336137" y="154513"/>
                  </a:lnTo>
                  <a:lnTo>
                    <a:pt x="328549" y="185213"/>
                  </a:lnTo>
                  <a:lnTo>
                    <a:pt x="323437" y="230749"/>
                  </a:lnTo>
                  <a:lnTo>
                    <a:pt x="321564" y="286512"/>
                  </a:lnTo>
                  <a:lnTo>
                    <a:pt x="319690" y="230749"/>
                  </a:lnTo>
                  <a:lnTo>
                    <a:pt x="314579" y="185213"/>
                  </a:lnTo>
                  <a:lnTo>
                    <a:pt x="306990" y="154513"/>
                  </a:lnTo>
                  <a:lnTo>
                    <a:pt x="297688" y="143255"/>
                  </a:lnTo>
                  <a:lnTo>
                    <a:pt x="23876" y="143255"/>
                  </a:lnTo>
                  <a:lnTo>
                    <a:pt x="14573" y="131998"/>
                  </a:lnTo>
                  <a:lnTo>
                    <a:pt x="6985" y="101298"/>
                  </a:lnTo>
                  <a:lnTo>
                    <a:pt x="1873" y="55762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741F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68796" y="1945385"/>
              <a:ext cx="227329" cy="629920"/>
            </a:xfrm>
            <a:custGeom>
              <a:avLst/>
              <a:gdLst/>
              <a:ahLst/>
              <a:cxnLst/>
              <a:rect l="l" t="t" r="r" b="b"/>
              <a:pathLst>
                <a:path w="227329" h="629919">
                  <a:moveTo>
                    <a:pt x="36763" y="37562"/>
                  </a:moveTo>
                  <a:lnTo>
                    <a:pt x="32297" y="56551"/>
                  </a:lnTo>
                  <a:lnTo>
                    <a:pt x="207899" y="629919"/>
                  </a:lnTo>
                  <a:lnTo>
                    <a:pt x="226822" y="624205"/>
                  </a:lnTo>
                  <a:lnTo>
                    <a:pt x="51242" y="50907"/>
                  </a:lnTo>
                  <a:lnTo>
                    <a:pt x="36763" y="37562"/>
                  </a:lnTo>
                  <a:close/>
                </a:path>
                <a:path w="227329" h="629919">
                  <a:moveTo>
                    <a:pt x="25273" y="0"/>
                  </a:moveTo>
                  <a:lnTo>
                    <a:pt x="1142" y="102362"/>
                  </a:lnTo>
                  <a:lnTo>
                    <a:pt x="0" y="107695"/>
                  </a:lnTo>
                  <a:lnTo>
                    <a:pt x="3301" y="113030"/>
                  </a:lnTo>
                  <a:lnTo>
                    <a:pt x="13842" y="115569"/>
                  </a:lnTo>
                  <a:lnTo>
                    <a:pt x="19176" y="112268"/>
                  </a:lnTo>
                  <a:lnTo>
                    <a:pt x="32297" y="56551"/>
                  </a:lnTo>
                  <a:lnTo>
                    <a:pt x="21589" y="21589"/>
                  </a:lnTo>
                  <a:lnTo>
                    <a:pt x="40512" y="15875"/>
                  </a:lnTo>
                  <a:lnTo>
                    <a:pt x="42475" y="15875"/>
                  </a:lnTo>
                  <a:lnTo>
                    <a:pt x="25273" y="0"/>
                  </a:lnTo>
                  <a:close/>
                </a:path>
                <a:path w="227329" h="629919">
                  <a:moveTo>
                    <a:pt x="42475" y="15875"/>
                  </a:moveTo>
                  <a:lnTo>
                    <a:pt x="40512" y="15875"/>
                  </a:lnTo>
                  <a:lnTo>
                    <a:pt x="51242" y="50907"/>
                  </a:lnTo>
                  <a:lnTo>
                    <a:pt x="89153" y="85851"/>
                  </a:lnTo>
                  <a:lnTo>
                    <a:pt x="93090" y="89534"/>
                  </a:lnTo>
                  <a:lnTo>
                    <a:pt x="99440" y="89281"/>
                  </a:lnTo>
                  <a:lnTo>
                    <a:pt x="103124" y="85343"/>
                  </a:lnTo>
                  <a:lnTo>
                    <a:pt x="106806" y="81280"/>
                  </a:lnTo>
                  <a:lnTo>
                    <a:pt x="106552" y="75056"/>
                  </a:lnTo>
                  <a:lnTo>
                    <a:pt x="102615" y="71374"/>
                  </a:lnTo>
                  <a:lnTo>
                    <a:pt x="42475" y="15875"/>
                  </a:lnTo>
                  <a:close/>
                </a:path>
                <a:path w="227329" h="629919">
                  <a:moveTo>
                    <a:pt x="40512" y="15875"/>
                  </a:moveTo>
                  <a:lnTo>
                    <a:pt x="21589" y="21589"/>
                  </a:lnTo>
                  <a:lnTo>
                    <a:pt x="32297" y="56551"/>
                  </a:lnTo>
                  <a:lnTo>
                    <a:pt x="36763" y="37562"/>
                  </a:lnTo>
                  <a:lnTo>
                    <a:pt x="24256" y="26034"/>
                  </a:lnTo>
                  <a:lnTo>
                    <a:pt x="40639" y="21081"/>
                  </a:lnTo>
                  <a:lnTo>
                    <a:pt x="42107" y="21081"/>
                  </a:lnTo>
                  <a:lnTo>
                    <a:pt x="40512" y="15875"/>
                  </a:lnTo>
                  <a:close/>
                </a:path>
                <a:path w="227329" h="629919">
                  <a:moveTo>
                    <a:pt x="42107" y="21081"/>
                  </a:moveTo>
                  <a:lnTo>
                    <a:pt x="40639" y="21081"/>
                  </a:lnTo>
                  <a:lnTo>
                    <a:pt x="36763" y="37562"/>
                  </a:lnTo>
                  <a:lnTo>
                    <a:pt x="51242" y="50907"/>
                  </a:lnTo>
                  <a:lnTo>
                    <a:pt x="42107" y="21081"/>
                  </a:lnTo>
                  <a:close/>
                </a:path>
                <a:path w="227329" h="629919">
                  <a:moveTo>
                    <a:pt x="40639" y="21081"/>
                  </a:moveTo>
                  <a:lnTo>
                    <a:pt x="24256" y="26034"/>
                  </a:lnTo>
                  <a:lnTo>
                    <a:pt x="36763" y="37562"/>
                  </a:lnTo>
                  <a:lnTo>
                    <a:pt x="40639" y="21081"/>
                  </a:lnTo>
                  <a:close/>
                </a:path>
              </a:pathLst>
            </a:custGeom>
            <a:solidFill>
              <a:srgbClr val="7E09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739" y="2521711"/>
            <a:ext cx="6466840" cy="216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15240" indent="-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void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qsort(void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*</a:t>
            </a:r>
            <a:r>
              <a:rPr dirty="0" sz="2400">
                <a:solidFill>
                  <a:srgbClr val="6F2F9F"/>
                </a:solidFill>
                <a:latin typeface="Times New Roman"/>
                <a:cs typeface="Times New Roman"/>
              </a:rPr>
              <a:t>base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Times New Roman"/>
                <a:cs typeface="Times New Roman"/>
              </a:rPr>
              <a:t>nelem</a:t>
            </a:r>
            <a:r>
              <a:rPr dirty="0" sz="2400" spc="-5">
                <a:latin typeface="Times New Roman"/>
                <a:cs typeface="Times New Roman"/>
              </a:rPr>
              <a:t>,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unsigned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920A08"/>
                </a:solidFill>
                <a:latin typeface="Times New Roman"/>
                <a:cs typeface="Times New Roman"/>
              </a:rPr>
              <a:t>width</a:t>
            </a:r>
            <a:r>
              <a:rPr dirty="0" sz="2400">
                <a:latin typeface="Times New Roman"/>
                <a:cs typeface="Times New Roman"/>
              </a:rPr>
              <a:t>,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 *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pfCompare</a:t>
            </a:r>
            <a:r>
              <a:rPr dirty="0" sz="2400" spc="-5">
                <a:latin typeface="Times New Roman"/>
                <a:cs typeface="Times New Roman"/>
              </a:rPr>
              <a:t>)(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const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void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*,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const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void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*));</a:t>
            </a:r>
            <a:endParaRPr sz="2400">
              <a:latin typeface="Times New Roman"/>
              <a:cs typeface="Times New Roman"/>
            </a:endParaRPr>
          </a:p>
          <a:p>
            <a:pPr marL="406400">
              <a:lnSpc>
                <a:spcPct val="100000"/>
              </a:lnSpc>
              <a:spcBef>
                <a:spcPts val="1730"/>
              </a:spcBef>
            </a:pPr>
            <a:r>
              <a:rPr dirty="0" sz="2000">
                <a:solidFill>
                  <a:srgbClr val="6F2F9F"/>
                </a:solidFill>
                <a:latin typeface="Arial MT"/>
                <a:cs typeface="Arial MT"/>
              </a:rPr>
              <a:t>base</a:t>
            </a:r>
            <a:r>
              <a:rPr dirty="0" sz="200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r>
              <a:rPr dirty="0" sz="2000" spc="-5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待排序数组的起始地址，</a:t>
            </a:r>
            <a:endParaRPr sz="2000">
              <a:latin typeface="Microsoft YaHei"/>
              <a:cs typeface="Microsoft YaHei"/>
            </a:endParaRPr>
          </a:p>
          <a:p>
            <a:pPr marL="406400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nelem</a:t>
            </a:r>
            <a:r>
              <a:rPr dirty="0" sz="200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r>
              <a:rPr dirty="0" sz="2000" spc="-4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待排序数组的元素个</a:t>
            </a:r>
            <a:r>
              <a:rPr dirty="0" sz="2000" spc="-15">
                <a:solidFill>
                  <a:srgbClr val="252525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，</a:t>
            </a:r>
            <a:endParaRPr sz="2000">
              <a:latin typeface="Microsoft YaHei"/>
              <a:cs typeface="Microsoft YaHei"/>
            </a:endParaRPr>
          </a:p>
          <a:p>
            <a:pPr marL="406400">
              <a:lnSpc>
                <a:spcPct val="100000"/>
              </a:lnSpc>
            </a:pPr>
            <a:r>
              <a:rPr dirty="0" sz="2000">
                <a:solidFill>
                  <a:srgbClr val="920A08"/>
                </a:solidFill>
                <a:latin typeface="Arial MT"/>
                <a:cs typeface="Arial MT"/>
              </a:rPr>
              <a:t>width</a:t>
            </a:r>
            <a:r>
              <a:rPr dirty="0" sz="200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r>
              <a:rPr dirty="0" sz="2000" spc="-7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待排序数组的每个元素</a:t>
            </a:r>
            <a:r>
              <a:rPr dirty="0" sz="2000" spc="-10">
                <a:solidFill>
                  <a:srgbClr val="252525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大小</a:t>
            </a:r>
            <a:r>
              <a:rPr dirty="0" sz="2000" spc="-10">
                <a:solidFill>
                  <a:srgbClr val="252525"/>
                </a:solidFill>
                <a:latin typeface="Microsoft YaHei"/>
                <a:cs typeface="Microsoft YaHei"/>
              </a:rPr>
              <a:t>（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以字</a:t>
            </a:r>
            <a:r>
              <a:rPr dirty="0" sz="2000" spc="-10">
                <a:solidFill>
                  <a:srgbClr val="252525"/>
                </a:solidFill>
                <a:latin typeface="Microsoft YaHei"/>
                <a:cs typeface="Microsoft YaHei"/>
              </a:rPr>
              <a:t>节</a:t>
            </a:r>
            <a:r>
              <a:rPr dirty="0" sz="2000">
                <a:solidFill>
                  <a:srgbClr val="252525"/>
                </a:solidFill>
                <a:latin typeface="Microsoft YaHei"/>
                <a:cs typeface="Microsoft YaHei"/>
              </a:rPr>
              <a:t>为单</a:t>
            </a:r>
            <a:r>
              <a:rPr dirty="0" sz="2000" spc="-5">
                <a:solidFill>
                  <a:srgbClr val="252525"/>
                </a:solidFill>
                <a:latin typeface="Microsoft YaHei"/>
                <a:cs typeface="Microsoft YaHei"/>
              </a:rPr>
              <a:t>位</a:t>
            </a:r>
            <a:r>
              <a:rPr dirty="0" sz="1800">
                <a:solidFill>
                  <a:srgbClr val="252525"/>
                </a:solidFill>
                <a:latin typeface="Microsoft YaHei"/>
                <a:cs typeface="Microsoft YaHei"/>
              </a:rPr>
              <a:t>）</a:t>
            </a:r>
            <a:endParaRPr sz="1800">
              <a:latin typeface="Microsoft YaHei"/>
              <a:cs typeface="Microsoft YaHei"/>
            </a:endParaRPr>
          </a:p>
          <a:p>
            <a:pPr marL="400685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solidFill>
                  <a:srgbClr val="FF0000"/>
                </a:solidFill>
                <a:latin typeface="Arial MT"/>
                <a:cs typeface="Arial MT"/>
              </a:rPr>
              <a:t>pfCompare</a:t>
            </a:r>
            <a:r>
              <a:rPr dirty="0" sz="18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52525"/>
                </a:solidFill>
                <a:latin typeface="Arial MT"/>
                <a:cs typeface="Arial MT"/>
              </a:rPr>
              <a:t>:</a:t>
            </a:r>
            <a:r>
              <a:rPr dirty="0" sz="1800">
                <a:solidFill>
                  <a:srgbClr val="252525"/>
                </a:solidFill>
                <a:latin typeface="Microsoft YaHei"/>
                <a:cs typeface="Microsoft YaHei"/>
              </a:rPr>
              <a:t>比较函数的地址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33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008379"/>
            <a:ext cx="7176770" cy="3434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725805" indent="-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void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qsort(void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*base,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nelem,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unsigned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width,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int</a:t>
            </a:r>
            <a:r>
              <a:rPr dirty="0" sz="24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pfCompare)(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 const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void</a:t>
            </a:r>
            <a:r>
              <a:rPr dirty="0" sz="24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*,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const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void</a:t>
            </a: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5">
                <a:solidFill>
                  <a:srgbClr val="FF0000"/>
                </a:solidFill>
                <a:latin typeface="Times New Roman"/>
                <a:cs typeface="Times New Roman"/>
              </a:rPr>
              <a:t>*)</a:t>
            </a:r>
            <a:r>
              <a:rPr dirty="0" sz="2400" spc="5"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marR="367665" indent="-342900">
              <a:lnSpc>
                <a:spcPct val="100000"/>
              </a:lnSpc>
              <a:tabLst>
                <a:tab pos="1618615" algn="l"/>
              </a:tabLst>
            </a:pP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dirty="0" sz="2400" spc="-2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dirty="0" sz="2400" spc="1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400" spc="-1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>
                <a:solidFill>
                  <a:srgbClr val="252525"/>
                </a:solidFill>
                <a:latin typeface="Times New Roman"/>
                <a:cs typeface="Times New Roman"/>
              </a:rPr>
              <a:t>:	</a:t>
            </a:r>
            <a:r>
              <a:rPr dirty="0" sz="2400">
                <a:solidFill>
                  <a:srgbClr val="252525"/>
                </a:solidFill>
                <a:latin typeface="Microsoft YaHei"/>
                <a:cs typeface="Microsoft YaHei"/>
              </a:rPr>
              <a:t>函数指针，它指向一个“比较函数”。 </a:t>
            </a:r>
            <a:r>
              <a:rPr dirty="0" sz="2400">
                <a:solidFill>
                  <a:srgbClr val="252525"/>
                </a:solidFill>
                <a:latin typeface="Microsoft YaHei"/>
                <a:cs typeface="Microsoft YaHei"/>
              </a:rPr>
              <a:t>该比较函数应为以下形式：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50">
              <a:latin typeface="Microsoft YaHei"/>
              <a:cs typeface="Microsoft YaHei"/>
            </a:endParaRPr>
          </a:p>
          <a:p>
            <a:pPr marL="259079">
              <a:lnSpc>
                <a:spcPct val="100000"/>
              </a:lnSpc>
            </a:pP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int</a:t>
            </a:r>
            <a:r>
              <a:rPr dirty="0" sz="2600" spc="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Microsoft YaHei"/>
                <a:cs typeface="Microsoft YaHei"/>
              </a:rPr>
              <a:t>函数名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(const</a:t>
            </a:r>
            <a:r>
              <a:rPr dirty="0" sz="26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void</a:t>
            </a:r>
            <a:r>
              <a:rPr dirty="0" sz="26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dirty="0" sz="26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 spc="-5">
                <a:solidFill>
                  <a:srgbClr val="0000FF"/>
                </a:solidFill>
                <a:latin typeface="Times New Roman"/>
                <a:cs typeface="Times New Roman"/>
              </a:rPr>
              <a:t>elem1,</a:t>
            </a:r>
            <a:r>
              <a:rPr dirty="0" sz="2600" spc="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const</a:t>
            </a:r>
            <a:r>
              <a:rPr dirty="0" sz="26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void</a:t>
            </a:r>
            <a:r>
              <a:rPr dirty="0" sz="26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dirty="0" sz="26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600" spc="-5">
                <a:solidFill>
                  <a:srgbClr val="0000FF"/>
                </a:solidFill>
                <a:latin typeface="Times New Roman"/>
                <a:cs typeface="Times New Roman"/>
              </a:rPr>
              <a:t>elem2);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</a:pPr>
            <a:r>
              <a:rPr dirty="0" sz="2400">
                <a:solidFill>
                  <a:srgbClr val="252525"/>
                </a:solidFill>
                <a:latin typeface="Microsoft YaHei"/>
                <a:cs typeface="Microsoft YaHei"/>
              </a:rPr>
              <a:t>比较函数是程序员自己编写的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13740" y="1432728"/>
            <a:ext cx="8187690" cy="153416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558165">
              <a:lnSpc>
                <a:spcPct val="100000"/>
              </a:lnSpc>
              <a:spcBef>
                <a:spcPts val="755"/>
              </a:spcBef>
            </a:pPr>
            <a:r>
              <a:rPr dirty="0" sz="2200" spc="-5">
                <a:latin typeface="Microsoft YaHei"/>
                <a:cs typeface="Microsoft YaHei"/>
              </a:rPr>
              <a:t>排序就是一个不断比较并交换位</a:t>
            </a:r>
            <a:r>
              <a:rPr dirty="0" sz="2200">
                <a:latin typeface="Microsoft YaHei"/>
                <a:cs typeface="Microsoft YaHei"/>
              </a:rPr>
              <a:t>置</a:t>
            </a:r>
            <a:r>
              <a:rPr dirty="0" sz="2200" spc="-5">
                <a:latin typeface="Microsoft YaHei"/>
                <a:cs typeface="Microsoft YaHei"/>
              </a:rPr>
              <a:t>的过</a:t>
            </a:r>
            <a:r>
              <a:rPr dirty="0" sz="2200">
                <a:latin typeface="Microsoft YaHei"/>
                <a:cs typeface="Microsoft YaHei"/>
              </a:rPr>
              <a:t>程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algn="just" marL="12700" marR="5080" indent="571500">
              <a:lnSpc>
                <a:spcPct val="100000"/>
              </a:lnSpc>
              <a:spcBef>
                <a:spcPts val="660"/>
              </a:spcBef>
            </a:pPr>
            <a:r>
              <a:rPr dirty="0" sz="2200" spc="10">
                <a:latin typeface="Microsoft YaHei"/>
                <a:cs typeface="Microsoft YaHei"/>
              </a:rPr>
              <a:t>qsort</a:t>
            </a:r>
            <a:r>
              <a:rPr dirty="0" sz="2200" spc="-10">
                <a:latin typeface="Microsoft YaHei"/>
                <a:cs typeface="Microsoft YaHei"/>
              </a:rPr>
              <a:t>函数在执行期间，会通过</a:t>
            </a:r>
            <a:r>
              <a:rPr dirty="0" sz="2200" spc="-15">
                <a:latin typeface="Microsoft YaHei"/>
                <a:cs typeface="Microsoft YaHei"/>
              </a:rPr>
              <a:t>pfCompare</a:t>
            </a:r>
            <a:r>
              <a:rPr dirty="0" sz="2200" spc="-5">
                <a:latin typeface="Microsoft YaHei"/>
                <a:cs typeface="Microsoft YaHei"/>
              </a:rPr>
              <a:t>指针调用</a:t>
            </a:r>
            <a:r>
              <a:rPr dirty="0" sz="2200" spc="4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“比较函 </a:t>
            </a:r>
            <a:r>
              <a:rPr dirty="0" sz="2200" spc="-5">
                <a:latin typeface="Microsoft YaHei"/>
                <a:cs typeface="Microsoft YaHei"/>
              </a:rPr>
              <a:t>数”，调用时将要比较的两个元素</a:t>
            </a:r>
            <a:r>
              <a:rPr dirty="0" sz="2200">
                <a:latin typeface="Microsoft YaHei"/>
                <a:cs typeface="Microsoft YaHei"/>
              </a:rPr>
              <a:t>的</a:t>
            </a:r>
            <a:r>
              <a:rPr dirty="0" sz="2200" spc="-5">
                <a:latin typeface="Microsoft YaHei"/>
                <a:cs typeface="Microsoft YaHei"/>
              </a:rPr>
              <a:t>地址</a:t>
            </a:r>
            <a:r>
              <a:rPr dirty="0" sz="2200">
                <a:latin typeface="Microsoft YaHei"/>
                <a:cs typeface="Microsoft YaHei"/>
              </a:rPr>
              <a:t>传</a:t>
            </a:r>
            <a:r>
              <a:rPr dirty="0" sz="2200" spc="-5">
                <a:latin typeface="Microsoft YaHei"/>
                <a:cs typeface="Microsoft YaHei"/>
              </a:rPr>
              <a:t>给“</a:t>
            </a:r>
            <a:r>
              <a:rPr dirty="0" sz="2200">
                <a:latin typeface="Microsoft YaHei"/>
                <a:cs typeface="Microsoft YaHei"/>
              </a:rPr>
              <a:t>比</a:t>
            </a:r>
            <a:r>
              <a:rPr dirty="0" sz="2200" spc="-5">
                <a:latin typeface="Microsoft YaHei"/>
                <a:cs typeface="Microsoft YaHei"/>
              </a:rPr>
              <a:t>较函</a:t>
            </a:r>
            <a:r>
              <a:rPr dirty="0" sz="2200">
                <a:latin typeface="Microsoft YaHei"/>
                <a:cs typeface="Microsoft YaHei"/>
              </a:rPr>
              <a:t>数</a:t>
            </a:r>
            <a:r>
              <a:rPr dirty="0" sz="2200" spc="15">
                <a:latin typeface="Microsoft YaHei"/>
                <a:cs typeface="Microsoft YaHei"/>
              </a:rPr>
              <a:t>”</a:t>
            </a:r>
            <a:r>
              <a:rPr dirty="0" sz="2200" spc="-10">
                <a:latin typeface="Microsoft YaHei"/>
                <a:cs typeface="Microsoft YaHei"/>
              </a:rPr>
              <a:t>,</a:t>
            </a:r>
            <a:r>
              <a:rPr dirty="0" sz="2200" spc="-5">
                <a:latin typeface="Microsoft YaHei"/>
                <a:cs typeface="Microsoft YaHei"/>
              </a:rPr>
              <a:t>然后根 </a:t>
            </a:r>
            <a:r>
              <a:rPr dirty="0" sz="2200" spc="-5">
                <a:latin typeface="Microsoft YaHei"/>
                <a:cs typeface="Microsoft YaHei"/>
              </a:rPr>
              <a:t>据“比较函数”返回值判断两个元</a:t>
            </a:r>
            <a:r>
              <a:rPr dirty="0" sz="2200">
                <a:latin typeface="Microsoft YaHei"/>
                <a:cs typeface="Microsoft YaHei"/>
              </a:rPr>
              <a:t>素</a:t>
            </a:r>
            <a:r>
              <a:rPr dirty="0" sz="2200" spc="-5">
                <a:latin typeface="Microsoft YaHei"/>
                <a:cs typeface="Microsoft YaHei"/>
              </a:rPr>
              <a:t>哪个</a:t>
            </a:r>
            <a:r>
              <a:rPr dirty="0" sz="2200">
                <a:latin typeface="Microsoft YaHei"/>
                <a:cs typeface="Microsoft YaHei"/>
              </a:rPr>
              <a:t>更</a:t>
            </a:r>
            <a:r>
              <a:rPr dirty="0" sz="2200" spc="-5">
                <a:latin typeface="Microsoft YaHei"/>
                <a:cs typeface="Microsoft YaHei"/>
              </a:rPr>
              <a:t>应该</a:t>
            </a:r>
            <a:r>
              <a:rPr dirty="0" sz="2200">
                <a:latin typeface="Microsoft YaHei"/>
                <a:cs typeface="Microsoft YaHei"/>
              </a:rPr>
              <a:t>排</a:t>
            </a:r>
            <a:r>
              <a:rPr dirty="0" sz="2200" spc="-5">
                <a:latin typeface="Microsoft YaHei"/>
                <a:cs typeface="Microsoft YaHei"/>
              </a:rPr>
              <a:t>在前</a:t>
            </a:r>
            <a:r>
              <a:rPr dirty="0" sz="2200">
                <a:latin typeface="Microsoft YaHei"/>
                <a:cs typeface="Microsoft YaHei"/>
              </a:rPr>
              <a:t>面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8620" y="981455"/>
          <a:ext cx="5347970" cy="58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8969"/>
                <a:gridCol w="1366520"/>
                <a:gridCol w="648970"/>
                <a:gridCol w="1368425"/>
                <a:gridCol w="647700"/>
              </a:tblGrid>
              <a:tr h="576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085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a[i]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085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a[n-1]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91223" y="1553717"/>
            <a:ext cx="1949450" cy="594360"/>
          </a:xfrm>
          <a:custGeom>
            <a:avLst/>
            <a:gdLst/>
            <a:ahLst/>
            <a:cxnLst/>
            <a:rect l="l" t="t" r="r" b="b"/>
            <a:pathLst>
              <a:path w="1949450" h="594360">
                <a:moveTo>
                  <a:pt x="1444053" y="586867"/>
                </a:moveTo>
                <a:lnTo>
                  <a:pt x="1432547" y="573913"/>
                </a:lnTo>
                <a:lnTo>
                  <a:pt x="1387538" y="523240"/>
                </a:lnTo>
                <a:lnTo>
                  <a:pt x="1377632" y="547979"/>
                </a:lnTo>
                <a:lnTo>
                  <a:pt x="8496" y="0"/>
                </a:lnTo>
                <a:lnTo>
                  <a:pt x="0" y="21336"/>
                </a:lnTo>
                <a:lnTo>
                  <a:pt x="1369136" y="569201"/>
                </a:lnTo>
                <a:lnTo>
                  <a:pt x="1359217" y="593979"/>
                </a:lnTo>
                <a:lnTo>
                  <a:pt x="1444053" y="586867"/>
                </a:lnTo>
                <a:close/>
              </a:path>
              <a:path w="1949450" h="594360">
                <a:moveTo>
                  <a:pt x="1948878" y="586867"/>
                </a:moveTo>
                <a:lnTo>
                  <a:pt x="1936318" y="571627"/>
                </a:lnTo>
                <a:lnTo>
                  <a:pt x="1894776" y="521208"/>
                </a:lnTo>
                <a:lnTo>
                  <a:pt x="1883943" y="545528"/>
                </a:lnTo>
                <a:lnTo>
                  <a:pt x="656590" y="254"/>
                </a:lnTo>
                <a:lnTo>
                  <a:pt x="647319" y="21082"/>
                </a:lnTo>
                <a:lnTo>
                  <a:pt x="1874621" y="566458"/>
                </a:lnTo>
                <a:lnTo>
                  <a:pt x="1863788" y="590804"/>
                </a:lnTo>
                <a:lnTo>
                  <a:pt x="1948878" y="586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2742" y="2092528"/>
            <a:ext cx="23653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 MT"/>
                <a:cs typeface="Arial MT"/>
              </a:rPr>
              <a:t>pfCompare(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e1,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e2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);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2416" y="2497582"/>
            <a:ext cx="379730" cy="796290"/>
          </a:xfrm>
          <a:custGeom>
            <a:avLst/>
            <a:gdLst/>
            <a:ahLst/>
            <a:cxnLst/>
            <a:rect l="l" t="t" r="r" b="b"/>
            <a:pathLst>
              <a:path w="379730" h="796289">
                <a:moveTo>
                  <a:pt x="289064" y="716026"/>
                </a:moveTo>
                <a:lnTo>
                  <a:pt x="282879" y="717042"/>
                </a:lnTo>
                <a:lnTo>
                  <a:pt x="279704" y="721487"/>
                </a:lnTo>
                <a:lnTo>
                  <a:pt x="276542" y="726059"/>
                </a:lnTo>
                <a:lnTo>
                  <a:pt x="277583" y="732155"/>
                </a:lnTo>
                <a:lnTo>
                  <a:pt x="367817" y="796290"/>
                </a:lnTo>
                <a:lnTo>
                  <a:pt x="369243" y="782447"/>
                </a:lnTo>
                <a:lnTo>
                  <a:pt x="350685" y="782447"/>
                </a:lnTo>
                <a:lnTo>
                  <a:pt x="335551" y="749032"/>
                </a:lnTo>
                <a:lnTo>
                  <a:pt x="289064" y="716026"/>
                </a:lnTo>
                <a:close/>
              </a:path>
              <a:path w="379730" h="796289">
                <a:moveTo>
                  <a:pt x="335551" y="749032"/>
                </a:moveTo>
                <a:lnTo>
                  <a:pt x="350685" y="782447"/>
                </a:lnTo>
                <a:lnTo>
                  <a:pt x="361964" y="777367"/>
                </a:lnTo>
                <a:lnTo>
                  <a:pt x="349859" y="777367"/>
                </a:lnTo>
                <a:lnTo>
                  <a:pt x="351606" y="760431"/>
                </a:lnTo>
                <a:lnTo>
                  <a:pt x="335551" y="749032"/>
                </a:lnTo>
                <a:close/>
              </a:path>
              <a:path w="379730" h="796289">
                <a:moveTo>
                  <a:pt x="364337" y="680212"/>
                </a:moveTo>
                <a:lnTo>
                  <a:pt x="359473" y="684149"/>
                </a:lnTo>
                <a:lnTo>
                  <a:pt x="353616" y="740942"/>
                </a:lnTo>
                <a:lnTo>
                  <a:pt x="368731" y="774319"/>
                </a:lnTo>
                <a:lnTo>
                  <a:pt x="350685" y="782447"/>
                </a:lnTo>
                <a:lnTo>
                  <a:pt x="369243" y="782447"/>
                </a:lnTo>
                <a:lnTo>
                  <a:pt x="378599" y="691642"/>
                </a:lnTo>
                <a:lnTo>
                  <a:pt x="379234" y="686181"/>
                </a:lnTo>
                <a:lnTo>
                  <a:pt x="375221" y="681355"/>
                </a:lnTo>
                <a:lnTo>
                  <a:pt x="369785" y="680719"/>
                </a:lnTo>
                <a:lnTo>
                  <a:pt x="364337" y="680212"/>
                </a:lnTo>
                <a:close/>
              </a:path>
              <a:path w="379730" h="796289">
                <a:moveTo>
                  <a:pt x="351606" y="760431"/>
                </a:moveTo>
                <a:lnTo>
                  <a:pt x="349859" y="777367"/>
                </a:lnTo>
                <a:lnTo>
                  <a:pt x="365442" y="770255"/>
                </a:lnTo>
                <a:lnTo>
                  <a:pt x="351606" y="760431"/>
                </a:lnTo>
                <a:close/>
              </a:path>
              <a:path w="379730" h="796289">
                <a:moveTo>
                  <a:pt x="353616" y="740942"/>
                </a:moveTo>
                <a:lnTo>
                  <a:pt x="351606" y="760431"/>
                </a:lnTo>
                <a:lnTo>
                  <a:pt x="365442" y="770255"/>
                </a:lnTo>
                <a:lnTo>
                  <a:pt x="349859" y="777367"/>
                </a:lnTo>
                <a:lnTo>
                  <a:pt x="361964" y="777367"/>
                </a:lnTo>
                <a:lnTo>
                  <a:pt x="368731" y="774319"/>
                </a:lnTo>
                <a:lnTo>
                  <a:pt x="353616" y="740942"/>
                </a:lnTo>
                <a:close/>
              </a:path>
              <a:path w="379730" h="796289">
                <a:moveTo>
                  <a:pt x="18059" y="0"/>
                </a:moveTo>
                <a:lnTo>
                  <a:pt x="0" y="8128"/>
                </a:lnTo>
                <a:lnTo>
                  <a:pt x="335551" y="749032"/>
                </a:lnTo>
                <a:lnTo>
                  <a:pt x="351606" y="760431"/>
                </a:lnTo>
                <a:lnTo>
                  <a:pt x="353616" y="740942"/>
                </a:lnTo>
                <a:lnTo>
                  <a:pt x="18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6755" y="2418841"/>
            <a:ext cx="4467225" cy="979169"/>
          </a:xfrm>
          <a:custGeom>
            <a:avLst/>
            <a:gdLst/>
            <a:ahLst/>
            <a:cxnLst/>
            <a:rect l="l" t="t" r="r" b="b"/>
            <a:pathLst>
              <a:path w="4467225" h="979170">
                <a:moveTo>
                  <a:pt x="2164334" y="946404"/>
                </a:moveTo>
                <a:lnTo>
                  <a:pt x="2099564" y="863473"/>
                </a:lnTo>
                <a:lnTo>
                  <a:pt x="2096262" y="859155"/>
                </a:lnTo>
                <a:lnTo>
                  <a:pt x="2090039" y="858393"/>
                </a:lnTo>
                <a:lnTo>
                  <a:pt x="2085721" y="861695"/>
                </a:lnTo>
                <a:lnTo>
                  <a:pt x="2081403" y="865124"/>
                </a:lnTo>
                <a:lnTo>
                  <a:pt x="2080641" y="871347"/>
                </a:lnTo>
                <a:lnTo>
                  <a:pt x="2083943" y="875665"/>
                </a:lnTo>
                <a:lnTo>
                  <a:pt x="2115655" y="916279"/>
                </a:lnTo>
                <a:lnTo>
                  <a:pt x="7366" y="73660"/>
                </a:lnTo>
                <a:lnTo>
                  <a:pt x="0" y="91948"/>
                </a:lnTo>
                <a:lnTo>
                  <a:pt x="2108454" y="934770"/>
                </a:lnTo>
                <a:lnTo>
                  <a:pt x="2051939" y="943102"/>
                </a:lnTo>
                <a:lnTo>
                  <a:pt x="2048256" y="948182"/>
                </a:lnTo>
                <a:lnTo>
                  <a:pt x="2049780" y="958977"/>
                </a:lnTo>
                <a:lnTo>
                  <a:pt x="2054860" y="962660"/>
                </a:lnTo>
                <a:lnTo>
                  <a:pt x="2151545" y="948309"/>
                </a:lnTo>
                <a:lnTo>
                  <a:pt x="2164334" y="946404"/>
                </a:lnTo>
                <a:close/>
              </a:path>
              <a:path w="4467225" h="979170">
                <a:moveTo>
                  <a:pt x="4467225" y="946277"/>
                </a:moveTo>
                <a:lnTo>
                  <a:pt x="4386707" y="870331"/>
                </a:lnTo>
                <a:lnTo>
                  <a:pt x="4380484" y="870458"/>
                </a:lnTo>
                <a:lnTo>
                  <a:pt x="4376801" y="874522"/>
                </a:lnTo>
                <a:lnTo>
                  <a:pt x="4372991" y="878459"/>
                </a:lnTo>
                <a:lnTo>
                  <a:pt x="4373118" y="884809"/>
                </a:lnTo>
                <a:lnTo>
                  <a:pt x="4377182" y="888492"/>
                </a:lnTo>
                <a:lnTo>
                  <a:pt x="4414609" y="923861"/>
                </a:lnTo>
                <a:lnTo>
                  <a:pt x="437261" y="0"/>
                </a:lnTo>
                <a:lnTo>
                  <a:pt x="432676" y="19304"/>
                </a:lnTo>
                <a:lnTo>
                  <a:pt x="4410303" y="943229"/>
                </a:lnTo>
                <a:lnTo>
                  <a:pt x="4360926" y="958469"/>
                </a:lnTo>
                <a:lnTo>
                  <a:pt x="4355719" y="959993"/>
                </a:lnTo>
                <a:lnTo>
                  <a:pt x="4352798" y="965581"/>
                </a:lnTo>
                <a:lnTo>
                  <a:pt x="4354322" y="970788"/>
                </a:lnTo>
                <a:lnTo>
                  <a:pt x="4355973" y="975995"/>
                </a:lnTo>
                <a:lnTo>
                  <a:pt x="4361561" y="978916"/>
                </a:lnTo>
                <a:lnTo>
                  <a:pt x="4366768" y="977392"/>
                </a:lnTo>
                <a:lnTo>
                  <a:pt x="4450410" y="951484"/>
                </a:lnTo>
                <a:lnTo>
                  <a:pt x="4467225" y="946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5440" y="3163624"/>
            <a:ext cx="6843395" cy="1804035"/>
          </a:xfrm>
          <a:prstGeom prst="rect">
            <a:avLst/>
          </a:prstGeom>
        </p:spPr>
        <p:txBody>
          <a:bodyPr wrap="square" lIns="0" tIns="16573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305"/>
              </a:spcBef>
            </a:pPr>
            <a:r>
              <a:rPr dirty="0" sz="2200" spc="-5">
                <a:latin typeface="Arial MT"/>
                <a:cs typeface="Arial MT"/>
              </a:rPr>
              <a:t>int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比较函数</a:t>
            </a:r>
            <a:r>
              <a:rPr dirty="0" sz="2200" spc="-5">
                <a:latin typeface="Microsoft YaHei"/>
                <a:cs typeface="Microsoft YaHei"/>
              </a:rPr>
              <a:t>名</a:t>
            </a:r>
            <a:r>
              <a:rPr dirty="0" sz="2200">
                <a:latin typeface="Arial MT"/>
                <a:cs typeface="Arial MT"/>
              </a:rPr>
              <a:t>(const</a:t>
            </a:r>
            <a:r>
              <a:rPr dirty="0" sz="2200" spc="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void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* elem1,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const </a:t>
            </a:r>
            <a:r>
              <a:rPr dirty="0" sz="2200" spc="-5">
                <a:latin typeface="Arial MT"/>
                <a:cs typeface="Arial MT"/>
              </a:rPr>
              <a:t>void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* elem2);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比较函数编写规则：</a:t>
            </a:r>
            <a:endParaRPr sz="19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如果</a:t>
            </a:r>
            <a:r>
              <a:rPr dirty="0" sz="1900" spc="-1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*</a:t>
            </a:r>
            <a:r>
              <a:rPr dirty="0" sz="190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elem1</a:t>
            </a:r>
            <a:r>
              <a:rPr dirty="0" sz="1900" spc="-10">
                <a:latin typeface="Microsoft YaHei"/>
                <a:cs typeface="Microsoft YaHei"/>
              </a:rPr>
              <a:t>应该排</a:t>
            </a:r>
            <a:r>
              <a:rPr dirty="0" sz="1900" spc="-5">
                <a:latin typeface="Microsoft YaHei"/>
                <a:cs typeface="Microsoft YaHei"/>
              </a:rPr>
              <a:t>在</a:t>
            </a:r>
            <a:r>
              <a:rPr dirty="0" sz="190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*</a:t>
            </a:r>
            <a:r>
              <a:rPr dirty="0" sz="1900" spc="-2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elem2</a:t>
            </a:r>
            <a:r>
              <a:rPr dirty="0" sz="1900" spc="-10">
                <a:solidFill>
                  <a:srgbClr val="FF0000"/>
                </a:solidFill>
                <a:latin typeface="Microsoft YaHei"/>
                <a:cs typeface="Microsoft YaHei"/>
              </a:rPr>
              <a:t>前面</a:t>
            </a:r>
            <a:r>
              <a:rPr dirty="0" sz="1900" spc="-5">
                <a:latin typeface="Microsoft YaHei"/>
                <a:cs typeface="Microsoft YaHei"/>
              </a:rPr>
              <a:t>，则函数返回值</a:t>
            </a:r>
            <a:r>
              <a:rPr dirty="0" sz="1900" spc="-25">
                <a:latin typeface="Microsoft YaHei"/>
                <a:cs typeface="Microsoft YaHei"/>
              </a:rPr>
              <a:t>是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负整数</a:t>
            </a:r>
            <a:endParaRPr sz="19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如果</a:t>
            </a:r>
            <a:r>
              <a:rPr dirty="0" sz="1900" spc="-2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*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elem1和*</a:t>
            </a:r>
            <a:r>
              <a:rPr dirty="0" sz="1900" spc="-2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elem2哪个排在前面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都行</a:t>
            </a:r>
            <a:r>
              <a:rPr dirty="0" sz="1900" spc="-5">
                <a:latin typeface="Microsoft YaHei"/>
                <a:cs typeface="Microsoft YaHei"/>
              </a:rPr>
              <a:t>，那么函数返回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0</a:t>
            </a:r>
            <a:endParaRPr sz="19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如果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*</a:t>
            </a:r>
            <a:r>
              <a:rPr dirty="0" sz="1900" spc="-1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elem1应该排在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*</a:t>
            </a:r>
            <a:r>
              <a:rPr dirty="0" sz="1900" spc="-2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elem2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后面</a:t>
            </a:r>
            <a:r>
              <a:rPr dirty="0" sz="1900" spc="-5">
                <a:latin typeface="Microsoft YaHei"/>
                <a:cs typeface="Microsoft YaHei"/>
              </a:rPr>
              <a:t>，则函数返回值</a:t>
            </a:r>
            <a:r>
              <a:rPr dirty="0" sz="1900" spc="-20">
                <a:latin typeface="Microsoft YaHei"/>
                <a:cs typeface="Microsoft YaHei"/>
              </a:rPr>
              <a:t>是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正整数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322910"/>
            <a:ext cx="4311650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函数指针</a:t>
            </a:r>
            <a:r>
              <a:rPr dirty="0" spc="-10"/>
              <a:t>和</a:t>
            </a:r>
            <a:r>
              <a:rPr dirty="0">
                <a:latin typeface="Arial MT"/>
                <a:cs typeface="Arial MT"/>
              </a:rPr>
              <a:t>qsort</a:t>
            </a:r>
            <a:r>
              <a:rPr dirty="0" spc="-5"/>
              <a:t>库函数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843" y="1856993"/>
            <a:ext cx="874204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实例：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 marR="5080" indent="266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下面的程序，功能是调</a:t>
            </a:r>
            <a:r>
              <a:rPr dirty="0" sz="2200" spc="-5">
                <a:latin typeface="Microsoft YaHei"/>
                <a:cs typeface="Microsoft YaHei"/>
              </a:rPr>
              <a:t>用</a:t>
            </a:r>
            <a:r>
              <a:rPr dirty="0" sz="2200" spc="10">
                <a:latin typeface="Microsoft YaHei"/>
                <a:cs typeface="Microsoft YaHei"/>
              </a:rPr>
              <a:t>qsort</a:t>
            </a:r>
            <a:r>
              <a:rPr dirty="0" sz="2200" spc="-5">
                <a:latin typeface="Microsoft YaHei"/>
                <a:cs typeface="Microsoft YaHei"/>
              </a:rPr>
              <a:t>库函数，将一</a:t>
            </a:r>
            <a:r>
              <a:rPr dirty="0" sz="2200">
                <a:latin typeface="Microsoft YaHei"/>
                <a:cs typeface="Microsoft YaHei"/>
              </a:rPr>
              <a:t>个</a:t>
            </a:r>
            <a:r>
              <a:rPr dirty="0" sz="2200" spc="-5">
                <a:latin typeface="Microsoft YaHei"/>
                <a:cs typeface="Microsoft YaHei"/>
              </a:rPr>
              <a:t>unsigned</a:t>
            </a:r>
            <a:r>
              <a:rPr dirty="0" sz="2200" spc="4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int</a:t>
            </a:r>
            <a:r>
              <a:rPr dirty="0" sz="2200" spc="-10">
                <a:latin typeface="Microsoft YaHei"/>
                <a:cs typeface="Microsoft YaHei"/>
              </a:rPr>
              <a:t>数组按 </a:t>
            </a:r>
            <a:r>
              <a:rPr dirty="0" sz="2200" spc="-5">
                <a:latin typeface="Microsoft YaHei"/>
                <a:cs typeface="Microsoft YaHei"/>
              </a:rPr>
              <a:t>照个位数从小到大进行排序。比如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8，23，15</a:t>
            </a:r>
            <a:r>
              <a:rPr dirty="0" sz="2200" spc="-5">
                <a:latin typeface="Microsoft YaHei"/>
                <a:cs typeface="Microsoft YaHei"/>
              </a:rPr>
              <a:t>三个数，按个位数</a:t>
            </a:r>
            <a:r>
              <a:rPr dirty="0" sz="2200">
                <a:latin typeface="Microsoft YaHei"/>
                <a:cs typeface="Microsoft YaHei"/>
              </a:rPr>
              <a:t>从</a:t>
            </a:r>
            <a:r>
              <a:rPr dirty="0" sz="2200" spc="-5">
                <a:latin typeface="Microsoft YaHei"/>
                <a:cs typeface="Microsoft YaHei"/>
              </a:rPr>
              <a:t>小到 大排序，就应该是</a:t>
            </a:r>
            <a:r>
              <a:rPr dirty="0" sz="2200" spc="3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23，15，8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440" y="131190"/>
            <a:ext cx="7183755" cy="2358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4561205">
              <a:lnSpc>
                <a:spcPct val="100000"/>
              </a:lnSpc>
              <a:spcBef>
                <a:spcPts val="105"/>
              </a:spcBef>
            </a:pPr>
            <a:r>
              <a:rPr dirty="0" sz="1700" spc="-5" b="1">
                <a:latin typeface="Courier New"/>
                <a:cs typeface="Courier New"/>
              </a:rPr>
              <a:t>#include &lt;cstdio&gt; </a:t>
            </a:r>
            <a:r>
              <a:rPr dirty="0" sz="170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#include </a:t>
            </a:r>
            <a:r>
              <a:rPr dirty="0" sz="1700" b="1">
                <a:latin typeface="Courier New"/>
                <a:cs typeface="Courier New"/>
              </a:rPr>
              <a:t>&lt;cstdlib&gt; 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using</a:t>
            </a:r>
            <a:r>
              <a:rPr dirty="0" sz="1700" spc="-2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namespace</a:t>
            </a:r>
            <a:r>
              <a:rPr dirty="0" sz="1700" spc="-3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std;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b="1"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FF0000"/>
                </a:solidFill>
                <a:latin typeface="Courier New"/>
                <a:cs typeface="Courier New"/>
              </a:rPr>
              <a:t>MyCompare</a:t>
            </a:r>
            <a:r>
              <a:rPr dirty="0" sz="1700" b="1">
                <a:latin typeface="Courier New"/>
                <a:cs typeface="Courier New"/>
              </a:rPr>
              <a:t>(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const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void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* elem1,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const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spc="5" b="1">
                <a:latin typeface="Courier New"/>
                <a:cs typeface="Courier New"/>
              </a:rPr>
              <a:t>void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*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elem2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)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algn="just" marL="660400">
              <a:lnSpc>
                <a:spcPct val="100000"/>
              </a:lnSpc>
            </a:pPr>
            <a:r>
              <a:rPr dirty="0" sz="1700" spc="-5" b="1">
                <a:latin typeface="Courier New"/>
                <a:cs typeface="Courier New"/>
              </a:rPr>
              <a:t>unsigned </a:t>
            </a:r>
            <a:r>
              <a:rPr dirty="0" sz="1700" b="1">
                <a:latin typeface="Courier New"/>
                <a:cs typeface="Courier New"/>
              </a:rPr>
              <a:t>int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*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p1, *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p2;</a:t>
            </a:r>
            <a:endParaRPr sz="1700">
              <a:latin typeface="Courier New"/>
              <a:cs typeface="Courier New"/>
            </a:endParaRPr>
          </a:p>
          <a:p>
            <a:pPr algn="just" marL="660400" marR="442595">
              <a:lnSpc>
                <a:spcPct val="99200"/>
              </a:lnSpc>
              <a:spcBef>
                <a:spcPts val="50"/>
              </a:spcBef>
            </a:pPr>
            <a:r>
              <a:rPr dirty="0" sz="1700" spc="-5" b="1">
                <a:latin typeface="Courier New"/>
                <a:cs typeface="Courier New"/>
              </a:rPr>
              <a:t>p1</a:t>
            </a:r>
            <a:r>
              <a:rPr dirty="0" sz="1700" b="1">
                <a:latin typeface="Courier New"/>
                <a:cs typeface="Courier New"/>
              </a:rPr>
              <a:t> =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(unsigned</a:t>
            </a:r>
            <a:r>
              <a:rPr dirty="0" sz="1700" spc="3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*)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elem1;</a:t>
            </a:r>
            <a:r>
              <a:rPr dirty="0" sz="1700" spc="40" b="1"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“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*</a:t>
            </a:r>
            <a:r>
              <a:rPr dirty="0" sz="17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elem1</a:t>
            </a:r>
            <a:r>
              <a:rPr dirty="0" sz="1700" spc="-5" b="1">
                <a:solidFill>
                  <a:srgbClr val="00AF50"/>
                </a:solidFill>
                <a:latin typeface="Microsoft YaHei"/>
                <a:cs typeface="Microsoft YaHei"/>
              </a:rPr>
              <a:t>”</a:t>
            </a:r>
            <a:r>
              <a:rPr dirty="0" sz="1700" spc="4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非法 </a:t>
            </a:r>
            <a:r>
              <a:rPr dirty="0" sz="1700" spc="-5" b="1">
                <a:latin typeface="Courier New"/>
                <a:cs typeface="Courier New"/>
              </a:rPr>
              <a:t>p2</a:t>
            </a:r>
            <a:r>
              <a:rPr dirty="0" sz="1700" b="1">
                <a:latin typeface="Courier New"/>
                <a:cs typeface="Courier New"/>
              </a:rPr>
              <a:t> =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(unsigned</a:t>
            </a:r>
            <a:r>
              <a:rPr dirty="0" sz="1700" spc="3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*)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elem2;</a:t>
            </a:r>
            <a:r>
              <a:rPr dirty="0" sz="1700" spc="40" b="1"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“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*</a:t>
            </a:r>
            <a:r>
              <a:rPr dirty="0" sz="17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elem2</a:t>
            </a:r>
            <a:r>
              <a:rPr dirty="0" sz="1700" spc="-5" b="1">
                <a:solidFill>
                  <a:srgbClr val="00AF50"/>
                </a:solidFill>
                <a:latin typeface="Microsoft YaHei"/>
                <a:cs typeface="Microsoft YaHei"/>
              </a:rPr>
              <a:t>”</a:t>
            </a:r>
            <a:r>
              <a:rPr dirty="0" sz="1700" spc="4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非法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1700" spc="2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(*</a:t>
            </a:r>
            <a:r>
              <a:rPr dirty="0" sz="1700" spc="1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p1</a:t>
            </a:r>
            <a:r>
              <a:rPr dirty="0" sz="1700" b="1">
                <a:solidFill>
                  <a:srgbClr val="0000FF"/>
                </a:solidFill>
                <a:latin typeface="Courier New"/>
                <a:cs typeface="Courier New"/>
              </a:rPr>
              <a:t> % 10)</a:t>
            </a:r>
            <a:r>
              <a:rPr dirty="0" sz="1700" spc="2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00FF"/>
                </a:solidFill>
                <a:latin typeface="Courier New"/>
                <a:cs typeface="Courier New"/>
              </a:rPr>
              <a:t>-</a:t>
            </a:r>
            <a:r>
              <a:rPr dirty="0" sz="1700" spc="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(*</a:t>
            </a:r>
            <a:r>
              <a:rPr dirty="0" sz="1700" spc="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p2</a:t>
            </a:r>
            <a:r>
              <a:rPr dirty="0" sz="1700" b="1">
                <a:solidFill>
                  <a:srgbClr val="0000FF"/>
                </a:solidFill>
                <a:latin typeface="Courier New"/>
                <a:cs typeface="Courier New"/>
              </a:rPr>
              <a:t> %</a:t>
            </a:r>
            <a:r>
              <a:rPr dirty="0" sz="1700" spc="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00FF"/>
                </a:solidFill>
                <a:latin typeface="Courier New"/>
                <a:cs typeface="Courier New"/>
              </a:rPr>
              <a:t>10</a:t>
            </a:r>
            <a:r>
              <a:rPr dirty="0" sz="1700" spc="1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5440" y="2463546"/>
            <a:ext cx="6677659" cy="2617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12700" marR="4965700">
              <a:lnSpc>
                <a:spcPct val="100000"/>
              </a:lnSpc>
            </a:pPr>
            <a:r>
              <a:rPr dirty="0" sz="1700" spc="-5" b="1">
                <a:latin typeface="Courier New"/>
                <a:cs typeface="Courier New"/>
              </a:rPr>
              <a:t>#define</a:t>
            </a:r>
            <a:r>
              <a:rPr dirty="0" sz="1700" spc="-3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NUM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5 </a:t>
            </a:r>
            <a:r>
              <a:rPr dirty="0" sz="1700" spc="-100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-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main()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60400" marR="5080">
              <a:lnSpc>
                <a:spcPct val="100000"/>
              </a:lnSpc>
              <a:spcBef>
                <a:spcPts val="5"/>
              </a:spcBef>
            </a:pPr>
            <a:r>
              <a:rPr dirty="0" sz="1700" spc="-5" b="1">
                <a:latin typeface="Courier New"/>
                <a:cs typeface="Courier New"/>
              </a:rPr>
              <a:t>unsigned</a:t>
            </a:r>
            <a:r>
              <a:rPr dirty="0" sz="1700" b="1">
                <a:latin typeface="Courier New"/>
                <a:cs typeface="Courier New"/>
              </a:rPr>
              <a:t> int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an[NUM] =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{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8,123,11,10,4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}; </a:t>
            </a:r>
            <a:r>
              <a:rPr dirty="0" sz="170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qsort(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an,NUM,sizeof(unsigned</a:t>
            </a:r>
            <a:r>
              <a:rPr dirty="0" sz="1700" spc="5" b="1">
                <a:latin typeface="Courier New"/>
                <a:cs typeface="Courier New"/>
              </a:rPr>
              <a:t> int),</a:t>
            </a:r>
            <a:r>
              <a:rPr dirty="0" sz="1700" spc="5" b="1">
                <a:solidFill>
                  <a:srgbClr val="FF0000"/>
                </a:solidFill>
                <a:latin typeface="Courier New"/>
                <a:cs typeface="Courier New"/>
              </a:rPr>
              <a:t>MyCompare</a:t>
            </a:r>
            <a:r>
              <a:rPr dirty="0" sz="1700" spc="5" b="1">
                <a:latin typeface="Courier New"/>
                <a:cs typeface="Courier New"/>
              </a:rPr>
              <a:t>); </a:t>
            </a:r>
            <a:r>
              <a:rPr dirty="0" sz="1700" spc="-100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for( </a:t>
            </a:r>
            <a:r>
              <a:rPr dirty="0" sz="1700" b="1">
                <a:latin typeface="Courier New"/>
                <a:cs typeface="Courier New"/>
              </a:rPr>
              <a:t>int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i</a:t>
            </a:r>
            <a:r>
              <a:rPr dirty="0" sz="1700" spc="1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=</a:t>
            </a:r>
            <a:r>
              <a:rPr dirty="0" sz="1700" spc="-5" b="1">
                <a:latin typeface="Courier New"/>
                <a:cs typeface="Courier New"/>
              </a:rPr>
              <a:t> 0;i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&lt;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NUM; i</a:t>
            </a:r>
            <a:r>
              <a:rPr dirty="0" sz="1700" spc="-5" b="1">
                <a:latin typeface="Courier New"/>
                <a:cs typeface="Courier New"/>
              </a:rPr>
              <a:t> ++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)</a:t>
            </a:r>
            <a:endParaRPr sz="1700">
              <a:latin typeface="Courier New"/>
              <a:cs typeface="Courier New"/>
            </a:endParaRPr>
          </a:p>
          <a:p>
            <a:pPr marL="1574800">
              <a:lnSpc>
                <a:spcPct val="100000"/>
              </a:lnSpc>
            </a:pPr>
            <a:r>
              <a:rPr dirty="0" sz="1700" b="1">
                <a:latin typeface="Courier New"/>
                <a:cs typeface="Courier New"/>
              </a:rPr>
              <a:t>printf("%d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",an[i]);</a:t>
            </a:r>
            <a:endParaRPr sz="1700">
              <a:latin typeface="Courier New"/>
              <a:cs typeface="Courier New"/>
            </a:endParaRPr>
          </a:p>
          <a:p>
            <a:pPr marL="660400">
              <a:lnSpc>
                <a:spcPct val="100000"/>
              </a:lnSpc>
            </a:pP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spc="-4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0;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9659" y="4111244"/>
            <a:ext cx="140589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20A08"/>
                </a:solidFill>
                <a:latin typeface="Microsoft YaHei"/>
                <a:cs typeface="Microsoft YaHei"/>
              </a:rPr>
              <a:t>输出结果：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solidFill>
                  <a:srgbClr val="920A08"/>
                </a:solidFill>
                <a:latin typeface="Arial MT"/>
                <a:cs typeface="Arial MT"/>
              </a:rPr>
              <a:t>10</a:t>
            </a:r>
            <a:r>
              <a:rPr dirty="0" sz="1800" spc="-25">
                <a:solidFill>
                  <a:srgbClr val="920A08"/>
                </a:solidFill>
                <a:latin typeface="Arial MT"/>
                <a:cs typeface="Arial MT"/>
              </a:rPr>
              <a:t> </a:t>
            </a:r>
            <a:r>
              <a:rPr dirty="0" sz="1800" spc="-70">
                <a:solidFill>
                  <a:srgbClr val="920A08"/>
                </a:solidFill>
                <a:latin typeface="Arial MT"/>
                <a:cs typeface="Arial MT"/>
              </a:rPr>
              <a:t>11</a:t>
            </a:r>
            <a:r>
              <a:rPr dirty="0" sz="1800" spc="-15">
                <a:solidFill>
                  <a:srgbClr val="920A08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920A08"/>
                </a:solidFill>
                <a:latin typeface="Arial MT"/>
                <a:cs typeface="Arial MT"/>
              </a:rPr>
              <a:t>123</a:t>
            </a:r>
            <a:r>
              <a:rPr dirty="0" sz="1800" spc="-25">
                <a:solidFill>
                  <a:srgbClr val="920A08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20A08"/>
                </a:solidFill>
                <a:latin typeface="Arial MT"/>
                <a:cs typeface="Arial MT"/>
              </a:rPr>
              <a:t>4</a:t>
            </a:r>
            <a:r>
              <a:rPr dirty="0" sz="1800" spc="-20">
                <a:solidFill>
                  <a:srgbClr val="920A08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20A08"/>
                </a:solidFill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3" name="object 3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6120" y="2333625"/>
            <a:ext cx="234251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指针和二维数组</a:t>
            </a:r>
            <a:endParaRPr sz="26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35953" y="4681940"/>
            <a:ext cx="2666365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 spc="-5">
                <a:latin typeface="Microsoft YaHei"/>
                <a:cs typeface="Microsoft YaHei"/>
              </a:rPr>
              <a:t>美国加</a:t>
            </a:r>
            <a:r>
              <a:rPr dirty="0" sz="1800">
                <a:latin typeface="Microsoft YaHei"/>
                <a:cs typeface="Microsoft YaHei"/>
              </a:rPr>
              <a:t>州</a:t>
            </a:r>
            <a:r>
              <a:rPr dirty="0" sz="1800" spc="-5">
                <a:latin typeface="Microsoft YaHei"/>
                <a:cs typeface="Microsoft YaHei"/>
              </a:rPr>
              <a:t>1号公路17</a:t>
            </a:r>
            <a:r>
              <a:rPr dirty="0" sz="1800" spc="-9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miles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6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指针和二维数组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6126480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如果定义二维数组：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T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a[M][N];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15265" indent="-203200">
              <a:lnSpc>
                <a:spcPct val="100000"/>
              </a:lnSpc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 spc="-5">
                <a:latin typeface="Microsoft YaHei"/>
                <a:cs typeface="Microsoft YaHei"/>
              </a:rPr>
              <a:t>a[i](i</a:t>
            </a:r>
            <a:r>
              <a:rPr dirty="0" sz="2000">
                <a:latin typeface="Microsoft YaHei"/>
                <a:cs typeface="Microsoft YaHei"/>
              </a:rPr>
              <a:t>是整数)是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个一</a:t>
            </a:r>
            <a:r>
              <a:rPr dirty="0" sz="2000" spc="-15">
                <a:latin typeface="Microsoft YaHei"/>
                <a:cs typeface="Microsoft YaHei"/>
              </a:rPr>
              <a:t>维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"/>
            </a:pPr>
            <a:endParaRPr sz="1300">
              <a:latin typeface="Microsoft YaHei"/>
              <a:cs typeface="Microsoft YaHei"/>
            </a:endParaRPr>
          </a:p>
          <a:p>
            <a:pPr marL="215265" indent="-203200">
              <a:lnSpc>
                <a:spcPct val="100000"/>
              </a:lnSpc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a[i]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的类型是</a:t>
            </a:r>
            <a:r>
              <a:rPr dirty="0" sz="2000" spc="-6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T</a:t>
            </a:r>
            <a:r>
              <a:rPr dirty="0" sz="20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har char=""/>
            </a:pPr>
            <a:endParaRPr sz="1300">
              <a:latin typeface="Microsoft YaHei"/>
              <a:cs typeface="Microsoft YaHei"/>
            </a:endParaRPr>
          </a:p>
          <a:p>
            <a:pPr marL="215265" indent="-20320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 spc="-5">
                <a:latin typeface="Microsoft YaHei"/>
                <a:cs typeface="Microsoft YaHei"/>
              </a:rPr>
              <a:t>sizeof(a[i])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sizeof(T)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har char=""/>
            </a:pPr>
            <a:endParaRPr sz="1300">
              <a:latin typeface="Microsoft YaHei"/>
              <a:cs typeface="Microsoft YaHei"/>
            </a:endParaRPr>
          </a:p>
          <a:p>
            <a:pPr marL="215265" indent="-20320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 spc="-5">
                <a:latin typeface="Microsoft YaHei"/>
                <a:cs typeface="Microsoft YaHei"/>
              </a:rPr>
              <a:t>a[i]</a:t>
            </a:r>
            <a:r>
              <a:rPr dirty="0" sz="2000">
                <a:latin typeface="Microsoft YaHei"/>
                <a:cs typeface="Microsoft YaHei"/>
              </a:rPr>
              <a:t>指向的地址：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的起始地址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 </a:t>
            </a:r>
            <a:r>
              <a:rPr dirty="0" sz="2000" spc="-5">
                <a:latin typeface="Microsoft YaHei"/>
                <a:cs typeface="Microsoft YaHei"/>
              </a:rPr>
              <a:t>i×N×sizeof(T)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6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指针和二维数组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9539"/>
            <a:ext cx="6848475" cy="36817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63575">
              <a:lnSpc>
                <a:spcPts val="214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void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Reverse(int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p,int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size)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颠倒一个数组</a:t>
            </a:r>
            <a:endParaRPr sz="1800">
              <a:latin typeface="Microsoft YaHei"/>
              <a:cs typeface="Microsoft YaHei"/>
            </a:endParaRPr>
          </a:p>
          <a:p>
            <a:pPr algn="ctr" marR="615950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size/2;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++i)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41500" marR="240284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p[i];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p[i]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p[size-1-i];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p[size-1-i]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a[3][4]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{1,2,3,4},{5,6,7,8},{9,10,11,12}};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Reverse(a[1],4);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390"/>
              </a:lnSpc>
              <a:spcBef>
                <a:spcPts val="20"/>
              </a:spcBef>
            </a:pPr>
            <a:r>
              <a:rPr dirty="0" sz="2000">
                <a:solidFill>
                  <a:srgbClr val="920A08"/>
                </a:solidFill>
                <a:latin typeface="Microsoft YaHei"/>
                <a:cs typeface="Microsoft YaHei"/>
              </a:rPr>
              <a:t>=&gt;</a:t>
            </a:r>
            <a:r>
              <a:rPr dirty="0" sz="2000" spc="-10">
                <a:solidFill>
                  <a:srgbClr val="920A08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920A08"/>
                </a:solidFill>
                <a:latin typeface="Courier New"/>
                <a:cs typeface="Courier New"/>
              </a:rPr>
              <a:t>{</a:t>
            </a:r>
            <a:r>
              <a:rPr dirty="0" sz="2000" spc="-5" b="1">
                <a:solidFill>
                  <a:srgbClr val="920A08"/>
                </a:solidFill>
                <a:latin typeface="Courier New"/>
                <a:cs typeface="Courier New"/>
              </a:rPr>
              <a:t> {1,2,3,4},{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8,7,6,5</a:t>
            </a:r>
            <a:r>
              <a:rPr dirty="0" sz="2000" spc="-5" b="1">
                <a:solidFill>
                  <a:srgbClr val="920A08"/>
                </a:solidFill>
                <a:latin typeface="Courier New"/>
                <a:cs typeface="Courier New"/>
              </a:rPr>
              <a:t>},{9,10,11,12}};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150"/>
              </a:lnSpc>
            </a:pPr>
            <a:r>
              <a:rPr dirty="0" sz="1800" spc="-10" b="1">
                <a:latin typeface="Courier New"/>
                <a:cs typeface="Courier New"/>
              </a:rPr>
              <a:t>Reverse(a[1],6);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solidFill>
                  <a:srgbClr val="920A08"/>
                </a:solidFill>
                <a:latin typeface="Microsoft YaHei"/>
                <a:cs typeface="Microsoft YaHei"/>
              </a:rPr>
              <a:t>=&gt;</a:t>
            </a:r>
            <a:r>
              <a:rPr dirty="0" sz="2000" spc="-10">
                <a:solidFill>
                  <a:srgbClr val="920A08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920A08"/>
                </a:solidFill>
                <a:latin typeface="Courier New"/>
                <a:cs typeface="Courier New"/>
              </a:rPr>
              <a:t>{</a:t>
            </a:r>
            <a:r>
              <a:rPr dirty="0" sz="2000" spc="-5" b="1">
                <a:solidFill>
                  <a:srgbClr val="920A08"/>
                </a:solidFill>
                <a:latin typeface="Courier New"/>
                <a:cs typeface="Courier New"/>
              </a:rPr>
              <a:t> {1,2,3,4},{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10,9,5,6</a:t>
            </a:r>
            <a:r>
              <a:rPr dirty="0" sz="2000" spc="-5" b="1">
                <a:solidFill>
                  <a:srgbClr val="920A08"/>
                </a:solidFill>
                <a:latin typeface="Courier New"/>
                <a:cs typeface="Courier New"/>
              </a:rPr>
              <a:t>},{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7,8</a:t>
            </a:r>
            <a:r>
              <a:rPr dirty="0" sz="2000" spc="-5" b="1">
                <a:solidFill>
                  <a:srgbClr val="920A08"/>
                </a:solidFill>
                <a:latin typeface="Courier New"/>
                <a:cs typeface="Courier New"/>
              </a:rPr>
              <a:t>,11,12}};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3" name="object 3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9807" y="4657140"/>
            <a:ext cx="17602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美国加州1号公路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6120" y="2333625"/>
            <a:ext cx="234251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指向指针的指针</a:t>
            </a:r>
            <a:endParaRPr sz="26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56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指向指针的指针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03554"/>
            <a:ext cx="7154545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Microsoft YaHei"/>
                <a:cs typeface="Microsoft YaHei"/>
              </a:rPr>
              <a:t>定义：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**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909310" algn="l"/>
              </a:tabLst>
            </a:pP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spc="-5" b="1">
                <a:latin typeface="Microsoft YaHei"/>
                <a:cs typeface="Microsoft YaHei"/>
              </a:rPr>
              <a:t>是指向指针的指针，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spc="-5" b="1">
                <a:latin typeface="Microsoft YaHei"/>
                <a:cs typeface="Microsoft YaHei"/>
              </a:rPr>
              <a:t>指向的地方应该存放着一个类型</a:t>
            </a:r>
            <a:r>
              <a:rPr dirty="0" sz="1800" b="1">
                <a:latin typeface="Microsoft YaHei"/>
                <a:cs typeface="Microsoft YaHei"/>
              </a:rPr>
              <a:t>为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的指针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1472565" algn="l"/>
              </a:tabLst>
            </a:pP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的类型是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指向指针的指针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7549515" cy="3592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9806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800" spc="-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**pp;</a:t>
            </a:r>
            <a:r>
              <a:rPr dirty="0" sz="1800" spc="-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int*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类型指针的指针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ts val="214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1234;</a:t>
            </a:r>
            <a:endParaRPr sz="1800">
              <a:latin typeface="Courier New"/>
              <a:cs typeface="Courier New"/>
            </a:endParaRPr>
          </a:p>
          <a:p>
            <a:pPr marL="927100" marR="4105275">
              <a:lnSpc>
                <a:spcPct val="100000"/>
              </a:lnSpc>
              <a:spcBef>
                <a:spcPts val="35"/>
              </a:spcBef>
              <a:tabLst>
                <a:tab pos="2292350" algn="l"/>
              </a:tabLst>
            </a:pP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&amp;n;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10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n </a:t>
            </a:r>
            <a:r>
              <a:rPr dirty="0" sz="1800" spc="-106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pp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&amp;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//pp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5"/>
              </a:lnSpc>
            </a:pPr>
            <a:r>
              <a:rPr dirty="0" sz="1800" spc="-5" b="1">
                <a:latin typeface="Courier New"/>
                <a:cs typeface="Courier New"/>
              </a:rPr>
              <a:t>cout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*(*pp)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endl;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2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*pp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p,</a:t>
            </a:r>
            <a:r>
              <a:rPr dirty="0" sz="1800" spc="-4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所以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*(*pp)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就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5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940408"/>
                </a:solidFill>
                <a:latin typeface="Courier New"/>
                <a:cs typeface="Courier New"/>
              </a:rPr>
              <a:t>=&gt;</a:t>
            </a:r>
            <a:r>
              <a:rPr dirty="0" sz="1800" spc="-70" b="1">
                <a:solidFill>
                  <a:srgbClr val="9404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1234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7202" y="4086440"/>
            <a:ext cx="4599265" cy="7732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2023-04-03T14:51:16Z</dcterms:created>
  <dcterms:modified xsi:type="dcterms:W3CDTF">2023-04-03T14:51:16Z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2023-04-03T00:00:00Z</vt:filetime>
  </property>
</Properties>
</file>